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36" r:id="rId2"/>
    <p:sldId id="395" r:id="rId3"/>
    <p:sldId id="441" r:id="rId4"/>
    <p:sldId id="439" r:id="rId5"/>
    <p:sldId id="438" r:id="rId6"/>
    <p:sldId id="437" r:id="rId7"/>
    <p:sldId id="442" r:id="rId8"/>
    <p:sldId id="387" r:id="rId9"/>
    <p:sldId id="447" r:id="rId10"/>
    <p:sldId id="448" r:id="rId11"/>
    <p:sldId id="364" r:id="rId12"/>
    <p:sldId id="450" r:id="rId13"/>
    <p:sldId id="451" r:id="rId14"/>
    <p:sldId id="452" r:id="rId15"/>
    <p:sldId id="386" r:id="rId16"/>
    <p:sldId id="453" r:id="rId17"/>
    <p:sldId id="454" r:id="rId18"/>
    <p:sldId id="455" r:id="rId19"/>
    <p:sldId id="410" r:id="rId20"/>
    <p:sldId id="457" r:id="rId21"/>
    <p:sldId id="456" r:id="rId22"/>
    <p:sldId id="458" r:id="rId23"/>
    <p:sldId id="459" r:id="rId24"/>
    <p:sldId id="460" r:id="rId25"/>
    <p:sldId id="461" r:id="rId26"/>
    <p:sldId id="388" r:id="rId27"/>
    <p:sldId id="462" r:id="rId28"/>
    <p:sldId id="463" r:id="rId29"/>
    <p:sldId id="464" r:id="rId30"/>
    <p:sldId id="465" r:id="rId31"/>
    <p:sldId id="466" r:id="rId32"/>
    <p:sldId id="470" r:id="rId33"/>
    <p:sldId id="471" r:id="rId34"/>
    <p:sldId id="472" r:id="rId35"/>
    <p:sldId id="474" r:id="rId36"/>
    <p:sldId id="475" r:id="rId37"/>
    <p:sldId id="476" r:id="rId38"/>
    <p:sldId id="580" r:id="rId39"/>
    <p:sldId id="579" r:id="rId40"/>
    <p:sldId id="578" r:id="rId41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44"/>
      <p:bold r:id="rId45"/>
      <p:italic r:id="rId46"/>
      <p:boldItalic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l Holcomb" initials="MH" lastIdx="1" clrIdx="0">
    <p:extLst>
      <p:ext uri="{19B8F6BF-5375-455C-9EA6-DF929625EA0E}">
        <p15:presenceInfo xmlns:p15="http://schemas.microsoft.com/office/powerpoint/2012/main" userId="d6f8cce1fe8be8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BE0E3"/>
    <a:srgbClr val="006600"/>
    <a:srgbClr val="CC0000"/>
    <a:srgbClr val="6600CC"/>
    <a:srgbClr val="008000"/>
    <a:srgbClr val="3333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2" autoAdjust="0"/>
    <p:restoredTop sz="79533" autoAdjust="0"/>
  </p:normalViewPr>
  <p:slideViewPr>
    <p:cSldViewPr>
      <p:cViewPr varScale="1">
        <p:scale>
          <a:sx n="54" d="100"/>
          <a:sy n="54" d="100"/>
        </p:scale>
        <p:origin x="194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12E4C2-C861-4889-B7B4-61AC074C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28914B-8565-44FA-8F15-9706936C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al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toms" TargetMode="External"/><Relationship Id="rId5" Type="http://schemas.openxmlformats.org/officeDocument/2006/relationships/hyperlink" Target="https://en.wikipedia.org/wiki/Neutrons" TargetMode="External"/><Relationship Id="rId4" Type="http://schemas.openxmlformats.org/officeDocument/2006/relationships/hyperlink" Target="https://en.wikipedia.org/wiki/Neutron_scatterin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al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toms" TargetMode="External"/><Relationship Id="rId5" Type="http://schemas.openxmlformats.org/officeDocument/2006/relationships/hyperlink" Target="https://en.wikipedia.org/wiki/Neutrons" TargetMode="External"/><Relationship Id="rId4" Type="http://schemas.openxmlformats.org/officeDocument/2006/relationships/hyperlink" Target="https://en.wikipedia.org/wiki/Neutron_scattering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Differences:</a:t>
            </a:r>
            <a:r>
              <a:rPr lang="en-US" baseline="0" dirty="0"/>
              <a:t> More than one branch, not always largest at BZ edge</a:t>
            </a:r>
          </a:p>
          <a:p>
            <a:r>
              <a:rPr lang="en-US" baseline="0" dirty="0"/>
              <a:t>First hint is the labeling. Show the structure of BZ. Don’t worry if you can’t easily visualize that the BZ is BCC (thus real is FCC). Takes practice.</a:t>
            </a:r>
            <a:endParaRPr lang="en-US" dirty="0"/>
          </a:p>
          <a:p>
            <a:r>
              <a:rPr lang="en-US" dirty="0"/>
              <a:t>Looks like Al, monatomic FCC lattice, but Cu and neon look quite similar</a:t>
            </a:r>
          </a:p>
          <a:p>
            <a:r>
              <a:rPr lang="en-US" dirty="0"/>
              <a:t>Not much difference</a:t>
            </a:r>
            <a:r>
              <a:rPr lang="en-US" baseline="0" dirty="0"/>
              <a:t> between </a:t>
            </a:r>
            <a:r>
              <a:rPr lang="en-US" baseline="0" dirty="0" err="1"/>
              <a:t>gammaX</a:t>
            </a:r>
            <a:r>
              <a:rPr lang="en-US" baseline="0" dirty="0"/>
              <a:t> and </a:t>
            </a:r>
            <a:r>
              <a:rPr lang="en-US" baseline="0" dirty="0" err="1"/>
              <a:t>gammaL</a:t>
            </a:r>
            <a:r>
              <a:rPr lang="en-US" baseline="0" dirty="0"/>
              <a:t> lines. Why? If you only knew what direction you were measuring and you saw this similarity, this would be one way to identify the crystal type (however, XRD is a much easier and cheaper experiment, so it wouldn’t typically make a lot of sense to do this for that purpose). What do transverse not look as similar? 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63C2-FC76-4EC2-8C3A-B77CF63A5A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H=6.6x10^-34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9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54611-8C48-46B9-A85C-BC9006CC87EC}" type="slidenum">
              <a:rPr lang="en-US"/>
              <a:pPr/>
              <a:t>12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e that penetration does not scale with energy. It depends more on the mechanism (and then the energy).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382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</a:t>
            </a:r>
            <a:r>
              <a:rPr lang="en-US" b="1" baseline="0" dirty="0"/>
              <a:t> is not the only way to create a neutron source. Uranium is a common target, instead of mercury.</a:t>
            </a:r>
            <a:endParaRPr lang="en-US" b="1" dirty="0"/>
          </a:p>
          <a:p>
            <a:r>
              <a:rPr lang="en-US" b="1" dirty="0"/>
              <a:t>Spallation</a:t>
            </a:r>
            <a:r>
              <a:rPr lang="en-US" dirty="0"/>
              <a:t> is a process in which fragments of material (</a:t>
            </a:r>
            <a:r>
              <a:rPr lang="en-US" dirty="0">
                <a:hlinkClick r:id="rId3" tooltip="Spall"/>
              </a:rPr>
              <a:t>spall</a:t>
            </a:r>
            <a:r>
              <a:rPr lang="en-US" dirty="0"/>
              <a:t>) are ejected from a body due to impact or stress. In </a:t>
            </a:r>
            <a:r>
              <a:rPr lang="en-US" dirty="0">
                <a:hlinkClick r:id="rId4" tooltip="Neutron scattering"/>
              </a:rPr>
              <a:t>neutron scattering</a:t>
            </a:r>
            <a:r>
              <a:rPr lang="en-US" dirty="0"/>
              <a:t> instruments, </a:t>
            </a:r>
            <a:r>
              <a:rPr lang="en-US" dirty="0">
                <a:hlinkClick r:id="rId5" tooltip="Neutrons"/>
              </a:rPr>
              <a:t>neutrons</a:t>
            </a:r>
            <a:r>
              <a:rPr lang="en-US" dirty="0"/>
              <a:t> are generated by bombarding a target with a stream of </a:t>
            </a:r>
            <a:r>
              <a:rPr lang="en-US" dirty="0">
                <a:hlinkClick r:id="rId6" tooltip="Atoms"/>
              </a:rPr>
              <a:t>atoms</a:t>
            </a:r>
            <a:r>
              <a:rPr lang="en-US" dirty="0"/>
              <a:t>. The neutrons that are ejected from the target are known as spall.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</a:t>
            </a:r>
            <a:r>
              <a:rPr lang="en-US" b="1" baseline="0" dirty="0"/>
              <a:t> is not the only way to create a neutron source. Uranium is a common target, instead of mercury.</a:t>
            </a:r>
            <a:endParaRPr lang="en-US" b="1" dirty="0"/>
          </a:p>
          <a:p>
            <a:r>
              <a:rPr lang="en-US" b="1" dirty="0"/>
              <a:t>Spallation</a:t>
            </a:r>
            <a:r>
              <a:rPr lang="en-US" dirty="0"/>
              <a:t> is a process in which fragments of material (</a:t>
            </a:r>
            <a:r>
              <a:rPr lang="en-US" dirty="0">
                <a:hlinkClick r:id="rId3" tooltip="Spall"/>
              </a:rPr>
              <a:t>spall</a:t>
            </a:r>
            <a:r>
              <a:rPr lang="en-US" dirty="0"/>
              <a:t>) are ejected from a body due to impact or stress. In </a:t>
            </a:r>
            <a:r>
              <a:rPr lang="en-US" dirty="0">
                <a:hlinkClick r:id="rId4" tooltip="Neutron scattering"/>
              </a:rPr>
              <a:t>neutron scattering</a:t>
            </a:r>
            <a:r>
              <a:rPr lang="en-US" dirty="0"/>
              <a:t> instruments, </a:t>
            </a:r>
            <a:r>
              <a:rPr lang="en-US" dirty="0">
                <a:hlinkClick r:id="rId5" tooltip="Neutrons"/>
              </a:rPr>
              <a:t>neutrons</a:t>
            </a:r>
            <a:r>
              <a:rPr lang="en-US" dirty="0"/>
              <a:t> are generated by bombarding a target with a stream of </a:t>
            </a:r>
            <a:r>
              <a:rPr lang="en-US" dirty="0">
                <a:hlinkClick r:id="rId6" tooltip="Atoms"/>
              </a:rPr>
              <a:t>atoms</a:t>
            </a:r>
            <a:r>
              <a:rPr lang="en-US" dirty="0"/>
              <a:t>. The neutrons that are ejected from the target are known as spall.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615C3-1729-4FD2-B8F2-66C6E44DFE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Atomic</a:t>
            </a:r>
            <a:r>
              <a:rPr lang="en-US" baseline="0" dirty="0"/>
              <a:t> scattering factors decrease as Q squared for light methods</a:t>
            </a:r>
          </a:p>
          <a:p>
            <a:pPr eaLnBrk="1" hangingPunct="1"/>
            <a:r>
              <a:rPr lang="en-US" baseline="0" dirty="0"/>
              <a:t>Brillouin when photon absorbed is an acoustic phonon, Raman when its an optical phonon. Absorbed or emitted is anti-Stokes </a:t>
            </a:r>
            <a:r>
              <a:rPr lang="en-US" baseline="0" dirty="0" err="1"/>
              <a:t>vs</a:t>
            </a:r>
            <a:r>
              <a:rPr lang="en-US" baseline="0" dirty="0"/>
              <a:t> Stokes.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4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615C3-1729-4FD2-B8F2-66C6E44D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Atomic</a:t>
            </a:r>
            <a:r>
              <a:rPr lang="en-US" baseline="0" dirty="0"/>
              <a:t> scattering factors decrease as Q squared for light methods</a:t>
            </a:r>
          </a:p>
          <a:p>
            <a:pPr eaLnBrk="1" hangingPunct="1"/>
            <a:r>
              <a:rPr lang="en-US" baseline="0" dirty="0"/>
              <a:t>Brillouin when photon absorbed is an acoustic phonon, Raman when its an optical phonon. Absorbed or emitted is anti-Stokes </a:t>
            </a:r>
            <a:r>
              <a:rPr lang="en-US" baseline="0" dirty="0" err="1"/>
              <a:t>vs</a:t>
            </a:r>
            <a:r>
              <a:rPr lang="en-US" baseline="0" dirty="0"/>
              <a:t> Stokes.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06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615C3-1729-4FD2-B8F2-66C6E44DFE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Atomic</a:t>
            </a:r>
            <a:r>
              <a:rPr lang="en-US" baseline="0" dirty="0"/>
              <a:t> scattering factors decrease as Q squared for light methods</a:t>
            </a:r>
          </a:p>
          <a:p>
            <a:pPr eaLnBrk="1" hangingPunct="1"/>
            <a:r>
              <a:rPr lang="en-US" baseline="0" dirty="0"/>
              <a:t>Brillouin when photon absorbed is an acoustic phonon, Raman when its an optical phonon. Absorbed or emitted is anti-Stokes </a:t>
            </a:r>
            <a:r>
              <a:rPr lang="en-US" baseline="0" dirty="0" err="1"/>
              <a:t>vs</a:t>
            </a:r>
            <a:r>
              <a:rPr lang="en-US" baseline="0" dirty="0"/>
              <a:t> Stokes.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4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5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Differences:</a:t>
            </a:r>
            <a:r>
              <a:rPr lang="en-US" baseline="0" dirty="0"/>
              <a:t> More than one branch, not always largest at BZ edge</a:t>
            </a:r>
          </a:p>
          <a:p>
            <a:r>
              <a:rPr lang="en-US" baseline="0" dirty="0"/>
              <a:t>First hint is the labeling. Show the structure of BZ. Don’t worry if you can’t easily visualize that the BZ is BCC (thus real is FCC). Takes practice.</a:t>
            </a:r>
            <a:endParaRPr lang="en-US" dirty="0"/>
          </a:p>
          <a:p>
            <a:r>
              <a:rPr lang="en-US" dirty="0"/>
              <a:t>Looks like Al, monatomic FCC lattice, but Cu and neon look quite similar</a:t>
            </a:r>
          </a:p>
          <a:p>
            <a:r>
              <a:rPr lang="en-US" dirty="0"/>
              <a:t>Not much difference</a:t>
            </a:r>
            <a:r>
              <a:rPr lang="en-US" baseline="0" dirty="0"/>
              <a:t> between </a:t>
            </a:r>
            <a:r>
              <a:rPr lang="en-US" baseline="0" dirty="0" err="1"/>
              <a:t>gammaX</a:t>
            </a:r>
            <a:r>
              <a:rPr lang="en-US" baseline="0" dirty="0"/>
              <a:t> and </a:t>
            </a:r>
            <a:r>
              <a:rPr lang="en-US" baseline="0" dirty="0" err="1"/>
              <a:t>gammaL</a:t>
            </a:r>
            <a:r>
              <a:rPr lang="en-US" baseline="0" dirty="0"/>
              <a:t> lines. Why? If you only knew what direction you were measuring and you saw this similarity, this would be one way to identify the crystal type (however, XRD is a much easier and cheaper experiment, so it wouldn’t typically make a lot of sense to do this for that purpose). What do transverse not look as similar? 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63C2-FC76-4EC2-8C3A-B77CF63A5A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2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7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  <a:r>
              <a:rPr lang="en-US" baseline="0" dirty="0"/>
              <a:t> d</a:t>
            </a:r>
            <a:r>
              <a:rPr lang="en-US" dirty="0"/>
              <a:t>raw Feynman</a:t>
            </a:r>
            <a:r>
              <a:rPr lang="en-US" baseline="0" dirty="0"/>
              <a:t> diagram for phonon absorption (and maybe creation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Fcc</a:t>
            </a:r>
            <a:r>
              <a:rPr lang="en-US" dirty="0"/>
              <a:t> with how many atoms</a:t>
            </a:r>
            <a:r>
              <a:rPr lang="en-US" baseline="0" dirty="0"/>
              <a:t> in the basis? 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This particular basis gives the </a:t>
            </a:r>
            <a:r>
              <a:rPr lang="en-US" baseline="0" dirty="0" err="1"/>
              <a:t>rocksalt</a:t>
            </a:r>
            <a:r>
              <a:rPr lang="en-US" baseline="0" dirty="0"/>
              <a:t> structure (same for </a:t>
            </a:r>
            <a:r>
              <a:rPr lang="en-US" baseline="0" dirty="0" err="1"/>
              <a:t>NaCl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43CC8-F985-41A4-A032-0A2E202AB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2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Fcc</a:t>
            </a:r>
            <a:r>
              <a:rPr lang="en-US" dirty="0"/>
              <a:t> with how many atoms</a:t>
            </a:r>
            <a:r>
              <a:rPr lang="en-US" baseline="0" dirty="0"/>
              <a:t> in the basis? 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This particular basis gives the </a:t>
            </a:r>
            <a:r>
              <a:rPr lang="en-US" baseline="0" dirty="0" err="1"/>
              <a:t>rocksalt</a:t>
            </a:r>
            <a:r>
              <a:rPr lang="en-US" baseline="0" dirty="0"/>
              <a:t> structure (same for </a:t>
            </a:r>
            <a:r>
              <a:rPr lang="en-US" baseline="0" dirty="0" err="1"/>
              <a:t>NaCl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43CC8-F985-41A4-A032-0A2E202AB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2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Fcc</a:t>
            </a:r>
            <a:r>
              <a:rPr lang="en-US" dirty="0"/>
              <a:t> with how many atoms</a:t>
            </a:r>
            <a:r>
              <a:rPr lang="en-US" baseline="0" dirty="0"/>
              <a:t> in the basis? 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This particular basis gives the </a:t>
            </a:r>
            <a:r>
              <a:rPr lang="en-US" baseline="0" dirty="0" err="1"/>
              <a:t>rocksalt</a:t>
            </a:r>
            <a:r>
              <a:rPr lang="en-US" baseline="0" dirty="0"/>
              <a:t> structure (same for </a:t>
            </a:r>
            <a:r>
              <a:rPr lang="en-US" baseline="0" dirty="0" err="1"/>
              <a:t>NaCl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43CC8-F985-41A4-A032-0A2E202AB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Fcc</a:t>
            </a:r>
            <a:r>
              <a:rPr lang="en-US" dirty="0"/>
              <a:t> with how many atoms</a:t>
            </a:r>
            <a:r>
              <a:rPr lang="en-US" baseline="0" dirty="0"/>
              <a:t> in the basis? 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This particular basis gives the </a:t>
            </a:r>
            <a:r>
              <a:rPr lang="en-US" baseline="0" dirty="0" err="1"/>
              <a:t>rocksalt</a:t>
            </a:r>
            <a:r>
              <a:rPr lang="en-US" baseline="0" dirty="0"/>
              <a:t> structure (same for </a:t>
            </a:r>
            <a:r>
              <a:rPr lang="en-US" baseline="0" dirty="0" err="1"/>
              <a:t>NaCl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43CC8-F985-41A4-A032-0A2E202AB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00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Fcc</a:t>
            </a:r>
            <a:r>
              <a:rPr lang="en-US" dirty="0"/>
              <a:t> with how many atoms</a:t>
            </a:r>
            <a:r>
              <a:rPr lang="en-US" baseline="0" dirty="0"/>
              <a:t> in the basis? 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This particular basis gives the </a:t>
            </a:r>
            <a:r>
              <a:rPr lang="en-US" baseline="0" dirty="0" err="1"/>
              <a:t>rocksalt</a:t>
            </a:r>
            <a:r>
              <a:rPr lang="en-US" baseline="0" dirty="0"/>
              <a:t> structure (same for </a:t>
            </a:r>
            <a:r>
              <a:rPr lang="en-US" baseline="0" dirty="0" err="1"/>
              <a:t>NaCl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43CC8-F985-41A4-A032-0A2E202AB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46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/>
              <a:t>Fcc</a:t>
            </a:r>
            <a:r>
              <a:rPr lang="en-GB" dirty="0"/>
              <a:t> had all even or all odd </a:t>
            </a:r>
            <a:r>
              <a:rPr lang="en-GB" dirty="0" err="1"/>
              <a:t>hkl</a:t>
            </a:r>
            <a:r>
              <a:rPr lang="en-GB" dirty="0"/>
              <a:t> for diffraction planes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62F7D-6A4E-4733-9B31-41466F4F895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1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always greater energy than TA, but not always the case for LO versus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8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Next two small peaks</a:t>
            </a:r>
            <a:r>
              <a:rPr lang="en-US" baseline="0" dirty="0"/>
              <a:t> are 331 and 511, a=8.85 Angstroms as opposed to 4.43 in other example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Could also discuss magnetic </a:t>
            </a:r>
            <a:r>
              <a:rPr lang="en-US" baseline="0" dirty="0" err="1"/>
              <a:t>reflectometry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EB81D-5118-4857-8C8B-DCA00A3A60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3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Next two small peaks</a:t>
            </a:r>
            <a:r>
              <a:rPr lang="en-US" baseline="0" dirty="0"/>
              <a:t> are 331 and 511, a=8.85 Angstroms as opposed to 4.43 in other example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Could also discuss magnetic </a:t>
            </a:r>
            <a:r>
              <a:rPr lang="en-US" baseline="0" dirty="0" err="1"/>
              <a:t>reflectometry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EB81D-5118-4857-8C8B-DCA00A3A60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9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F4057-0EFD-40CC-BA6A-4914A851100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7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Got here (slide</a:t>
            </a:r>
            <a:r>
              <a:rPr lang="en-GB" baseline="0" dirty="0"/>
              <a:t> 17) in 75 minute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9543E-2D48-4914-A07B-36EB86CF72D5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14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Even more in neutron-magnetic because only the outer electrons have unpaired spins, whereas x-rays scatter off the whole electron cloud (which is on average closer than just the outer electrons)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9543E-2D48-4914-A07B-36EB86CF72D5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97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Interested in seeing how varying</a:t>
            </a:r>
            <a:r>
              <a:rPr lang="en-US" baseline="0" dirty="0"/>
              <a:t> parameters changes this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4A0-EA47-414B-A734-D95B9317546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4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Interested in seeing how varying</a:t>
            </a:r>
            <a:r>
              <a:rPr lang="en-US" baseline="0" dirty="0"/>
              <a:t> parameters changes this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4A0-EA47-414B-A734-D95B9317546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9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Interested in seeing how varying</a:t>
            </a:r>
            <a:r>
              <a:rPr lang="en-US" baseline="0" dirty="0"/>
              <a:t> parameters changes this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4A0-EA47-414B-A734-D95B9317546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always greater energy than TA, but not always the case for LO versus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always greater energy than TA, but not always the case for LO versus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always greater energy than TA, but not always the case for LO versus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always greater energy than TA, but not always the case for LO versus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these transverse modes is really different! The out of plane. Why might that</a:t>
            </a:r>
            <a:r>
              <a:rPr lang="en-US" baseline="0" dirty="0"/>
              <a:t> happen? </a:t>
            </a:r>
          </a:p>
          <a:p>
            <a:r>
              <a:rPr lang="en-US" baseline="0" dirty="0"/>
              <a:t>At least something </a:t>
            </a:r>
            <a:r>
              <a:rPr lang="en-US" baseline="0"/>
              <a:t>like this </a:t>
            </a:r>
            <a:r>
              <a:rPr lang="en-US" baseline="0" dirty="0"/>
              <a:t>is also going to happen for other </a:t>
            </a:r>
            <a:r>
              <a:rPr lang="en-US" baseline="0"/>
              <a:t>2D materials,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BBF55-069D-4C7E-9154-78DDAC7417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 diffraction is similar to X-ray diffraction (XRD), except </a:t>
            </a:r>
            <a:r>
              <a:rPr lang="en-US" b="1" dirty="0"/>
              <a:t>it uses a beam of electrons to obtain a diffraction pattern from the sample of interest</a:t>
            </a:r>
            <a:r>
              <a:rPr lang="en-US" dirty="0"/>
              <a:t>. It is usually performed in a TEM where the electrons pass through a thin film of the sample to be analyzed. Also used in RHEED to improve MBE growth (will discuss later).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8914B-8565-44FA-8F15-9706936C5B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AD28D-A86F-4E4D-80F2-49AAC48F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13D9-EE85-4182-BE5C-36928A14C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8D0B-E8B1-4E64-80AD-F5F0E81E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7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E.BAKIR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X-RAY CRYSTALLOGRAPHY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A446DD31-8998-4E59-876C-783D7176B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278B-7738-4926-AF20-CB4D7647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26DDC-948A-430A-8232-1F48E55DA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0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2368-731F-4ED3-BFDE-52DA61DE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80BF-1505-475D-BA77-B9E63BF9B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DB90-D7A5-4E28-931A-BF259DFDE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2C07-16D8-46E6-97F9-CB5B69D06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CC7C1-8E81-4240-B896-E0DAF63D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F58F-CA19-46FE-B1D0-3FFE806F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658652-D577-49A1-BDC7-5319F7E8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Hydrogen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en.wikipedia.org/wiki/Spalle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Mercury_(element)" TargetMode="External"/><Relationship Id="rId5" Type="http://schemas.openxmlformats.org/officeDocument/2006/relationships/hyperlink" Target="http://en.wikipedia.org/wiki/Hydrogen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9" descr="Z:\Figures\fig_realspect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b="6622"/>
          <a:stretch>
            <a:fillRect/>
          </a:stretch>
        </p:blipFill>
        <p:spPr bwMode="auto">
          <a:xfrm>
            <a:off x="2749550" y="838199"/>
            <a:ext cx="6394450" cy="35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914400" y="130313"/>
            <a:ext cx="7771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accent2"/>
                </a:solidFill>
              </a:rPr>
              <a:t>What can you tell me about this?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E2493-6DF5-E762-B3CD-64B1F55831D7}"/>
              </a:ext>
            </a:extLst>
          </p:cNvPr>
          <p:cNvSpPr txBox="1"/>
          <p:nvPr/>
        </p:nvSpPr>
        <p:spPr>
          <a:xfrm>
            <a:off x="152400" y="5042118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 class Friday.</a:t>
            </a:r>
            <a:r>
              <a:rPr lang="en-US" sz="2800" dirty="0"/>
              <a:t> I’m filling in for Dunc at an important meeting in Southern WV. Slightly behind in the syllabus schedule, but I put in some catchup days.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Will send out HW today. Due in a week.</a:t>
            </a:r>
          </a:p>
        </p:txBody>
      </p:sp>
    </p:spTree>
    <p:extLst>
      <p:ext uri="{BB962C8B-B14F-4D97-AF65-F5344CB8AC3E}">
        <p14:creationId xmlns:p14="http://schemas.microsoft.com/office/powerpoint/2010/main" val="151384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AAB5-1230-4E01-9FC2-CC3941A1E77C}" type="slidenum">
              <a:rPr lang="en-US"/>
              <a:pPr/>
              <a:t>10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>
                <a:latin typeface="Book Antiqua" pitchFamily="18" charset="0"/>
              </a:rPr>
              <a:t>Advantages and disadvantages of X-rays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i="1" dirty="0"/>
              <a:t>    </a:t>
            </a:r>
            <a:r>
              <a:rPr lang="tr-TR" b="1" i="1" u="sng" dirty="0"/>
              <a:t>Advantages</a:t>
            </a:r>
            <a:r>
              <a:rPr lang="en-US" b="1" i="1" dirty="0"/>
              <a:t>:</a:t>
            </a:r>
            <a:endParaRPr lang="tr-TR" b="1" i="1" dirty="0"/>
          </a:p>
          <a:p>
            <a:r>
              <a:rPr lang="tr-TR" sz="2400" dirty="0"/>
              <a:t>X-ray is the cheapest, the most convenient and widely used method.</a:t>
            </a:r>
          </a:p>
          <a:p>
            <a:r>
              <a:rPr lang="tr-TR" sz="2400" dirty="0"/>
              <a:t>X-rays are not absorbed very much by air, so the specimen need not be in an evacuated chamber</a:t>
            </a:r>
            <a:r>
              <a:rPr lang="en-US" sz="2400" dirty="0"/>
              <a:t> (unlike electron diffraction)</a:t>
            </a:r>
            <a:r>
              <a:rPr lang="tr-TR" sz="24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    </a:t>
            </a:r>
            <a:r>
              <a:rPr lang="tr-TR" b="1" i="1" u="sng" dirty="0"/>
              <a:t>Disadvantage</a:t>
            </a:r>
            <a:r>
              <a:rPr lang="en-US" b="1" i="1" u="sng" dirty="0"/>
              <a:t>s</a:t>
            </a:r>
            <a:r>
              <a:rPr lang="en-US" b="1" i="1" dirty="0"/>
              <a:t>:</a:t>
            </a:r>
            <a:endParaRPr lang="tr-TR" b="1" i="1" dirty="0"/>
          </a:p>
          <a:p>
            <a:r>
              <a:rPr lang="tr-TR" sz="2400" dirty="0"/>
              <a:t>They do not interact very strongly with lighter elements.</a:t>
            </a:r>
            <a:endParaRPr lang="en-US" sz="2400" dirty="0"/>
          </a:p>
          <a:p>
            <a:r>
              <a:rPr lang="en-US" sz="2400" dirty="0"/>
              <a:t>Not strongly sensitive to magnetism (need synchrotron).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225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atin typeface="Book Antiqua" pitchFamily="18" charset="0"/>
              </a:rPr>
              <a:t>Neutron Diffraction</a:t>
            </a:r>
            <a:r>
              <a:rPr lang="en-US" sz="3600" b="1" dirty="0">
                <a:latin typeface="Book Antiqua" pitchFamily="18" charset="0"/>
              </a:rPr>
              <a:t> for Phonons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856" y="1676400"/>
            <a:ext cx="7634287" cy="50292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noProof="1"/>
              <a:t>Neutrons were discovered in 1932 and their wave properties was shown in 1936. </a:t>
            </a:r>
            <a:endParaRPr lang="tr-TR" sz="2800" dirty="0"/>
          </a:p>
          <a:p>
            <a:pPr algn="just">
              <a:lnSpc>
                <a:spcPct val="90000"/>
              </a:lnSpc>
            </a:pPr>
            <a:endParaRPr lang="tr-TR" sz="2200" dirty="0"/>
          </a:p>
          <a:p>
            <a:pPr algn="just">
              <a:lnSpc>
                <a:spcPct val="90000"/>
              </a:lnSpc>
            </a:pPr>
            <a:endParaRPr lang="tr-TR" sz="2200" noProof="1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200" noProof="1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200" noProof="1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200" noProof="1"/>
          </a:p>
          <a:p>
            <a:pPr marL="0" indent="0" algn="ctr">
              <a:lnSpc>
                <a:spcPct val="90000"/>
              </a:lnSpc>
              <a:buNone/>
            </a:pPr>
            <a:r>
              <a:rPr lang="el-GR" sz="2800" noProof="1"/>
              <a:t>λ </a:t>
            </a:r>
            <a:r>
              <a:rPr lang="en-US" sz="2800" dirty="0">
                <a:cs typeface="Arial" charset="0"/>
              </a:rPr>
              <a:t>~</a:t>
            </a:r>
            <a:r>
              <a:rPr lang="en-US" sz="2800" noProof="1"/>
              <a:t>1A</a:t>
            </a:r>
            <a:r>
              <a:rPr lang="en-US" sz="2800" noProof="1">
                <a:cs typeface="Arial" charset="0"/>
              </a:rPr>
              <a:t>°</a:t>
            </a:r>
            <a:endParaRPr lang="en-US" sz="2800" dirty="0"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tr-TR" sz="2800" dirty="0">
                <a:cs typeface="Arial" charset="0"/>
              </a:rPr>
              <a:t>E</a:t>
            </a:r>
            <a:r>
              <a:rPr lang="tr-TR" sz="2800" noProof="1">
                <a:cs typeface="Arial" charset="0"/>
              </a:rPr>
              <a:t>nergy </a:t>
            </a:r>
            <a:r>
              <a:rPr lang="tr-TR" sz="2800" dirty="0">
                <a:cs typeface="Arial" charset="0"/>
              </a:rPr>
              <a:t>E</a:t>
            </a:r>
            <a:r>
              <a:rPr lang="en-US" sz="2800" dirty="0">
                <a:cs typeface="Arial" charset="0"/>
              </a:rPr>
              <a:t>~</a:t>
            </a:r>
            <a:r>
              <a:rPr lang="en-US" sz="2800" noProof="1">
                <a:cs typeface="Arial" charset="0"/>
              </a:rPr>
              <a:t>0.08 eV. On the same order of magnitude as the thermal energy (k</a:t>
            </a:r>
            <a:r>
              <a:rPr lang="en-US" sz="2800" baseline="-25000" noProof="1">
                <a:cs typeface="Arial" charset="0"/>
              </a:rPr>
              <a:t>B</a:t>
            </a:r>
            <a:r>
              <a:rPr lang="en-US" sz="2800" noProof="1">
                <a:cs typeface="Arial" charset="0"/>
              </a:rPr>
              <a:t>T) at room temperature</a:t>
            </a:r>
            <a:r>
              <a:rPr lang="tr-TR" sz="2800" dirty="0">
                <a:cs typeface="Arial" charset="0"/>
              </a:rPr>
              <a:t>,</a:t>
            </a:r>
            <a:r>
              <a:rPr lang="tr-TR" sz="2800" noProof="1">
                <a:cs typeface="Arial" charset="0"/>
              </a:rPr>
              <a:t> 0.025 eV, and for this reason </a:t>
            </a:r>
            <a:r>
              <a:rPr lang="en-US" sz="2800" noProof="1">
                <a:cs typeface="Arial" charset="0"/>
              </a:rPr>
              <a:t>they are good at probing phonons</a:t>
            </a:r>
            <a:r>
              <a:rPr lang="tr-TR" sz="2800" noProof="1">
                <a:cs typeface="Arial" charset="0"/>
              </a:rPr>
              <a:t>.</a:t>
            </a:r>
            <a:endParaRPr lang="tr-TR" sz="2800" noProof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200" noProof="1">
              <a:cs typeface="Arial" charset="0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2051050" y="2744942"/>
            <a:ext cx="5184775" cy="136652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60400" indent="-660400" algn="ctr">
              <a:lnSpc>
                <a:spcPct val="90000"/>
              </a:lnSpc>
              <a:buSzPct val="85000"/>
            </a:pPr>
            <a:r>
              <a:rPr lang="tr-TR" sz="3200" b="1" dirty="0">
                <a:solidFill>
                  <a:schemeClr val="bg1"/>
                </a:solidFill>
              </a:rPr>
              <a:t>E = p</a:t>
            </a:r>
            <a:r>
              <a:rPr lang="tr-TR" sz="3200" b="1" baseline="30000" dirty="0">
                <a:solidFill>
                  <a:schemeClr val="bg1"/>
                </a:solidFill>
              </a:rPr>
              <a:t>2</a:t>
            </a:r>
            <a:r>
              <a:rPr lang="tr-TR" sz="3200" b="1" dirty="0">
                <a:solidFill>
                  <a:schemeClr val="bg1"/>
                </a:solidFill>
              </a:rPr>
              <a:t>/2m    p = h/</a:t>
            </a:r>
            <a:r>
              <a:rPr lang="el-GR" sz="3200" b="1" dirty="0">
                <a:solidFill>
                  <a:schemeClr val="bg1"/>
                </a:solidFill>
              </a:rPr>
              <a:t>λ</a:t>
            </a:r>
            <a:endParaRPr lang="tr-TR" sz="3200" b="1" baseline="30000" dirty="0">
              <a:solidFill>
                <a:schemeClr val="bg1"/>
              </a:solidFill>
            </a:endParaRPr>
          </a:p>
          <a:p>
            <a:pPr marL="660400" indent="-660400" algn="ctr">
              <a:lnSpc>
                <a:spcPct val="90000"/>
              </a:lnSpc>
              <a:buSzPct val="85000"/>
            </a:pPr>
            <a:r>
              <a:rPr lang="tr-TR" sz="2000" b="1" dirty="0">
                <a:solidFill>
                  <a:schemeClr val="bg1"/>
                </a:solidFill>
              </a:rPr>
              <a:t>E=Energy     </a:t>
            </a:r>
            <a:r>
              <a:rPr lang="el-GR" sz="2000" b="1" dirty="0">
                <a:solidFill>
                  <a:schemeClr val="bg1"/>
                </a:solidFill>
              </a:rPr>
              <a:t>λ</a:t>
            </a:r>
            <a:r>
              <a:rPr lang="tr-TR" sz="2000" b="1" dirty="0">
                <a:solidFill>
                  <a:schemeClr val="bg1"/>
                </a:solidFill>
              </a:rPr>
              <a:t>=Wavelength    </a:t>
            </a:r>
          </a:p>
          <a:p>
            <a:pPr marL="660400" indent="-660400" algn="ctr">
              <a:lnSpc>
                <a:spcPct val="90000"/>
              </a:lnSpc>
              <a:buSzPct val="85000"/>
            </a:pPr>
            <a:r>
              <a:rPr lang="tr-TR" sz="2000" b="1" dirty="0">
                <a:solidFill>
                  <a:schemeClr val="bg1"/>
                </a:solidFill>
              </a:rPr>
              <a:t>p=Momentum  </a:t>
            </a:r>
          </a:p>
          <a:p>
            <a:pPr marL="660400" indent="-660400" algn="ctr">
              <a:lnSpc>
                <a:spcPct val="90000"/>
              </a:lnSpc>
              <a:buSzPct val="85000"/>
            </a:pPr>
            <a:r>
              <a:rPr lang="tr-TR" sz="2000" b="1" dirty="0">
                <a:solidFill>
                  <a:schemeClr val="bg1"/>
                </a:solidFill>
              </a:rPr>
              <a:t> m</a:t>
            </a:r>
            <a:r>
              <a:rPr lang="tr-TR" sz="2000" b="1" baseline="-25000" dirty="0">
                <a:solidFill>
                  <a:schemeClr val="bg1"/>
                </a:solidFill>
              </a:rPr>
              <a:t>n</a:t>
            </a:r>
            <a:r>
              <a:rPr lang="tr-TR" sz="2000" b="1" dirty="0">
                <a:solidFill>
                  <a:schemeClr val="bg1"/>
                </a:solidFill>
              </a:rPr>
              <a:t>=Mass of neutron = 1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tr-TR" sz="2000" b="1" dirty="0">
                <a:solidFill>
                  <a:schemeClr val="bg1"/>
                </a:solidFill>
              </a:rPr>
              <a:t>67</a:t>
            </a:r>
            <a:r>
              <a:rPr lang="en-US" sz="2000" b="1" dirty="0">
                <a:solidFill>
                  <a:schemeClr val="bg1"/>
                </a:solidFill>
              </a:rPr>
              <a:t>x</a:t>
            </a:r>
            <a:r>
              <a:rPr lang="tr-TR" sz="2000" b="1" dirty="0">
                <a:solidFill>
                  <a:schemeClr val="bg1"/>
                </a:solidFill>
              </a:rPr>
              <a:t>10</a:t>
            </a:r>
            <a:r>
              <a:rPr lang="tr-TR" sz="2000" b="1" baseline="30000" dirty="0">
                <a:solidFill>
                  <a:schemeClr val="bg1"/>
                </a:solidFill>
              </a:rPr>
              <a:t>-27</a:t>
            </a:r>
            <a:r>
              <a:rPr lang="tr-TR" sz="2000" b="1" dirty="0">
                <a:solidFill>
                  <a:schemeClr val="bg1"/>
                </a:solidFill>
              </a:rPr>
              <a:t>kg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361473"/>
          <p:cNvGrpSpPr>
            <a:grpSpLocks noChangeAspect="1"/>
          </p:cNvGrpSpPr>
          <p:nvPr/>
        </p:nvGrpSpPr>
        <p:grpSpPr bwMode="auto">
          <a:xfrm>
            <a:off x="250825" y="1524000"/>
            <a:ext cx="8569325" cy="4319587"/>
            <a:chOff x="158" y="1175"/>
            <a:chExt cx="5398" cy="2721"/>
          </a:xfrm>
        </p:grpSpPr>
        <p:cxnSp>
          <p:nvCxnSpPr>
            <p:cNvPr id="175108" name="_s17510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028" y="2067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75109"/>
            <p:cNvSpPr>
              <a:spLocks noChangeArrowheads="1"/>
            </p:cNvSpPr>
            <p:nvPr/>
          </p:nvSpPr>
          <p:spPr bwMode="auto">
            <a:xfrm>
              <a:off x="249" y="1447"/>
              <a:ext cx="1678" cy="5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92" tIns="19545" rIns="39092" bIns="19545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2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X-Ray</a:t>
              </a: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5" name="_s175110"/>
            <p:cNvSpPr>
              <a:spLocks noChangeArrowheads="1"/>
            </p:cNvSpPr>
            <p:nvPr/>
          </p:nvSpPr>
          <p:spPr bwMode="auto">
            <a:xfrm>
              <a:off x="249" y="2128"/>
              <a:ext cx="1678" cy="1451"/>
            </a:xfrm>
            <a:prstGeom prst="roundRect">
              <a:avLst>
                <a:gd name="adj" fmla="val 0"/>
              </a:avLst>
            </a:prstGeom>
            <a:solidFill>
              <a:srgbClr val="FFBB5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2121" tIns="26060" rIns="52121" bIns="26060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el-G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λ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= 1A</a:t>
              </a: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°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E </a:t>
              </a: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~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10</a:t>
              </a:r>
              <a:r>
                <a:rPr kumimoji="0" lang="tr-TR" sz="1600" b="1" i="0" u="none" strike="noStrike" cap="none" normalizeH="0" baseline="3000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4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eV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interact with electron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Penetrating</a:t>
              </a: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1029"/>
            <p:cNvSpPr>
              <a:spLocks noChangeArrowheads="1"/>
            </p:cNvSpPr>
            <p:nvPr/>
          </p:nvSpPr>
          <p:spPr bwMode="auto">
            <a:xfrm>
              <a:off x="1972" y="1447"/>
              <a:ext cx="1678" cy="5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2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Neutron</a:t>
              </a: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7" name="_s1030"/>
            <p:cNvSpPr>
              <a:spLocks noChangeArrowheads="1"/>
            </p:cNvSpPr>
            <p:nvPr/>
          </p:nvSpPr>
          <p:spPr bwMode="auto">
            <a:xfrm>
              <a:off x="2018" y="2128"/>
              <a:ext cx="1678" cy="1451"/>
            </a:xfrm>
            <a:prstGeom prst="roundRect">
              <a:avLst>
                <a:gd name="adj" fmla="val 0"/>
              </a:avLst>
            </a:prstGeom>
            <a:solidFill>
              <a:srgbClr val="FFBB5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el-GR" sz="18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λ</a:t>
              </a:r>
              <a:r>
                <a:rPr kumimoji="0" lang="tr-TR" sz="18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=</a:t>
              </a:r>
              <a:r>
                <a:rPr kumimoji="0" lang="tr-TR" sz="1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1A</a:t>
              </a: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°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E </a:t>
              </a: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~</a:t>
              </a: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0.08 eV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interact with nuclei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Highly Penetrating</a:t>
              </a: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Char char="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741" y="1432"/>
              <a:ext cx="1678" cy="5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2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Electron</a:t>
              </a: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787" y="2128"/>
              <a:ext cx="1678" cy="1451"/>
            </a:xfrm>
            <a:prstGeom prst="roundRect">
              <a:avLst>
                <a:gd name="adj" fmla="val 0"/>
              </a:avLst>
            </a:prstGeom>
            <a:solidFill>
              <a:srgbClr val="FFBB5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el-GR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λ</a:t>
              </a:r>
              <a:r>
                <a:rPr kumimoji="0" lang="tr-TR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=</a:t>
              </a: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2A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°</a:t>
              </a:r>
              <a:endParaRPr kumimoji="0" lang="tr-T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E 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~</a:t>
              </a: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150 eV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endParaRPr kumimoji="0" lang="tr-T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interact with electron</a:t>
              </a:r>
            </a:p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Tx/>
                <a:buNone/>
                <a:tabLst/>
              </a:pPr>
              <a:r>
                <a:rPr kumimoji="0" lang="tr-TR" sz="1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Less Penetrating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75115" name="_s1028"/>
            <p:cNvCxnSpPr>
              <a:cxnSpLocks noChangeShapeType="1"/>
            </p:cNvCxnSpPr>
            <p:nvPr/>
          </p:nvCxnSpPr>
          <p:spPr bwMode="auto">
            <a:xfrm rot="16200000">
              <a:off x="2768" y="2058"/>
              <a:ext cx="13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_s1028"/>
            <p:cNvSpPr>
              <a:spLocks noChangeShapeType="1"/>
            </p:cNvSpPr>
            <p:nvPr/>
          </p:nvSpPr>
          <p:spPr bwMode="auto">
            <a:xfrm rot="16200000">
              <a:off x="4537" y="2058"/>
              <a:ext cx="13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14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219200" y="416151"/>
            <a:ext cx="7010400" cy="1527175"/>
          </a:xfrm>
          <a:noFill/>
          <a:ln/>
        </p:spPr>
        <p:txBody>
          <a:bodyPr/>
          <a:lstStyle/>
          <a:p>
            <a:r>
              <a:rPr lang="en-US" sz="3600" dirty="0">
                <a:latin typeface="Book Antiqua" pitchFamily="18" charset="0"/>
              </a:rPr>
              <a:t>The energy of other methods</a:t>
            </a:r>
            <a:endParaRPr lang="tr-TR" sz="36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5402262"/>
            <a:ext cx="828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~ Bulk Measurement  Bulk Measurement	    Surface Sensitive </a:t>
            </a:r>
            <a:r>
              <a:rPr lang="en-US" sz="2000" b="1" dirty="0"/>
              <a:t>if sample is thin (&lt;100s nm)</a:t>
            </a:r>
          </a:p>
        </p:txBody>
      </p:sp>
    </p:spTree>
    <p:extLst>
      <p:ext uri="{BB962C8B-B14F-4D97-AF65-F5344CB8AC3E}">
        <p14:creationId xmlns:p14="http://schemas.microsoft.com/office/powerpoint/2010/main" val="416095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>
                <a:latin typeface="Book Antiqua" pitchFamily="18" charset="0"/>
              </a:rPr>
              <a:t>Neutron Diffraction</a:t>
            </a:r>
            <a:endParaRPr lang="en-US" sz="3600" b="1">
              <a:latin typeface="Book Antiqua" pitchFamily="18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8524"/>
            <a:ext cx="8534400" cy="4114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/>
              <a:t>Unlike the x-ray, which is scattered entirely by electrons, neutrons are scattered by nuclei.</a:t>
            </a:r>
            <a:endParaRPr lang="tr-TR" sz="2800" dirty="0"/>
          </a:p>
          <a:p>
            <a:pPr algn="just">
              <a:lnSpc>
                <a:spcPct val="80000"/>
              </a:lnSpc>
            </a:pPr>
            <a:endParaRPr lang="tr-TR" sz="2800" dirty="0"/>
          </a:p>
          <a:p>
            <a:pPr algn="just">
              <a:lnSpc>
                <a:spcPct val="80000"/>
              </a:lnSpc>
            </a:pPr>
            <a:r>
              <a:rPr lang="tr-TR" sz="2800" dirty="0"/>
              <a:t>Neutrons are more useful than X-rays for determining the crystal structures of solids containing light</a:t>
            </a:r>
            <a:r>
              <a:rPr lang="en-US" sz="2800" dirty="0"/>
              <a:t> (low atomic number)</a:t>
            </a:r>
            <a:r>
              <a:rPr lang="tr-TR" sz="2800" dirty="0"/>
              <a:t> elements.</a:t>
            </a:r>
            <a:endParaRPr lang="en-US" sz="2800" dirty="0"/>
          </a:p>
          <a:p>
            <a:pPr algn="just">
              <a:lnSpc>
                <a:spcPct val="80000"/>
              </a:lnSpc>
            </a:pPr>
            <a:endParaRPr lang="en-US" sz="2800" dirty="0"/>
          </a:p>
          <a:p>
            <a:pPr algn="just">
              <a:lnSpc>
                <a:spcPct val="80000"/>
              </a:lnSpc>
            </a:pPr>
            <a:r>
              <a:rPr lang="tr-TR" sz="2800" dirty="0"/>
              <a:t>Although uncharged, neutron has an intrinsic magnetic moment, so it will interact strongly with atoms and ions in the crystal which also have magnetic moments.</a:t>
            </a:r>
          </a:p>
          <a:p>
            <a:pPr algn="just">
              <a:lnSpc>
                <a:spcPct val="80000"/>
              </a:lnSpc>
            </a:pPr>
            <a:endParaRPr lang="tr-TR" sz="2800" dirty="0"/>
          </a:p>
          <a:p>
            <a:pPr algn="just">
              <a:lnSpc>
                <a:spcPct val="80000"/>
              </a:lnSpc>
            </a:pPr>
            <a:r>
              <a:rPr lang="tr-TR" sz="2800" dirty="0"/>
              <a:t>Neutron sources in the world are limited so neutron diffraction is a very special tool.</a:t>
            </a:r>
          </a:p>
        </p:txBody>
      </p:sp>
    </p:spTree>
    <p:extLst>
      <p:ext uri="{BB962C8B-B14F-4D97-AF65-F5344CB8AC3E}">
        <p14:creationId xmlns:p14="http://schemas.microsoft.com/office/powerpoint/2010/main" val="32774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86" y="77787"/>
            <a:ext cx="7010400" cy="876300"/>
          </a:xfrm>
        </p:spPr>
        <p:txBody>
          <a:bodyPr/>
          <a:lstStyle/>
          <a:p>
            <a:r>
              <a:rPr lang="en-US" dirty="0"/>
              <a:t>Oak Ridge, Tennessee</a:t>
            </a:r>
          </a:p>
        </p:txBody>
      </p:sp>
      <p:pic>
        <p:nvPicPr>
          <p:cNvPr id="192514" name="Picture 2" descr="http://1pstnvro9pz4ageywbeh0819me.wpengine.netdna-cdn.com/wp-content/themes/LondonLive/thumb.php?src=/wp-content/uploads/2010/09/100929-ornl11.jpg&amp;w=607&amp;h=309&amp;zc=1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8" y="3176587"/>
            <a:ext cx="787729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6" name="Picture 4" descr="http://www.symmetrymagazine.org/sites/default/files/legacy/images/200606/article09_imag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69"/>
            <a:ext cx="4174906" cy="23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847" y="918577"/>
            <a:ext cx="8839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28900" algn="l"/>
              </a:tabLst>
            </a:pPr>
            <a:r>
              <a:rPr lang="en-US" sz="2000" dirty="0"/>
              <a:t>Start with negatively charged </a:t>
            </a:r>
            <a:r>
              <a:rPr lang="en-US" sz="2000" dirty="0">
                <a:hlinkClick r:id="rId5" tooltip="Hydrogen"/>
              </a:rPr>
              <a:t>hydrogen</a:t>
            </a:r>
            <a:r>
              <a:rPr lang="en-US" sz="2000" dirty="0"/>
              <a:t> ions, produced by an ion source (1 proton and 2 electrons). Ions injected into a linear accelerator. </a:t>
            </a:r>
          </a:p>
          <a:p>
            <a:pPr>
              <a:tabLst>
                <a:tab pos="2628900" algn="l"/>
              </a:tabLst>
            </a:pPr>
            <a:r>
              <a:rPr lang="en-US" sz="2000" dirty="0"/>
              <a:t>The ions pass through a foil, which strips off the electrons, converting it to a proton. </a:t>
            </a:r>
          </a:p>
        </p:txBody>
      </p:sp>
    </p:spTree>
    <p:extLst>
      <p:ext uri="{BB962C8B-B14F-4D97-AF65-F5344CB8AC3E}">
        <p14:creationId xmlns:p14="http://schemas.microsoft.com/office/powerpoint/2010/main" val="3493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86" y="77787"/>
            <a:ext cx="7010400" cy="876300"/>
          </a:xfrm>
        </p:spPr>
        <p:txBody>
          <a:bodyPr/>
          <a:lstStyle/>
          <a:p>
            <a:r>
              <a:rPr lang="en-US" dirty="0"/>
              <a:t>Oak Ridge, Tennessee</a:t>
            </a:r>
          </a:p>
        </p:txBody>
      </p:sp>
      <p:pic>
        <p:nvPicPr>
          <p:cNvPr id="192514" name="Picture 2" descr="http://1pstnvro9pz4ageywbeh0819me.wpengine.netdna-cdn.com/wp-content/themes/LondonLive/thumb.php?src=/wp-content/uploads/2010/09/100929-ornl11.jpg&amp;w=607&amp;h=309&amp;zc=1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8" y="3176587"/>
            <a:ext cx="787729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6" name="Picture 4" descr="http://www.symmetrymagazine.org/sites/default/files/legacy/images/200606/article09_imag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69"/>
            <a:ext cx="4174906" cy="23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847" y="918577"/>
            <a:ext cx="883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28900" algn="l"/>
              </a:tabLst>
            </a:pPr>
            <a:r>
              <a:rPr lang="en-US" sz="2000" dirty="0"/>
              <a:t>Start with negatively charged </a:t>
            </a:r>
            <a:r>
              <a:rPr lang="en-US" sz="2000" dirty="0">
                <a:hlinkClick r:id="rId5" tooltip="Hydrogen"/>
              </a:rPr>
              <a:t>hydrogen</a:t>
            </a:r>
            <a:r>
              <a:rPr lang="en-US" sz="2000" dirty="0"/>
              <a:t> ions, produced by an ion source (1 proton and 2 electrons). Ions injected into a linear accelerator. </a:t>
            </a:r>
          </a:p>
          <a:p>
            <a:pPr>
              <a:tabLst>
                <a:tab pos="2628900" algn="l"/>
              </a:tabLst>
            </a:pPr>
            <a:r>
              <a:rPr lang="en-US" sz="2000" dirty="0"/>
              <a:t>The ions pass through a foil, which strips off the electrons, converting it to a proton. </a:t>
            </a:r>
          </a:p>
          <a:p>
            <a:pPr>
              <a:tabLst>
                <a:tab pos="2628900" algn="l"/>
              </a:tabLst>
            </a:pPr>
            <a:r>
              <a:rPr lang="en-US" sz="2000" dirty="0"/>
              <a:t>The high-energy protons strike a target of liquid </a:t>
            </a:r>
            <a:r>
              <a:rPr lang="en-US" sz="2000" dirty="0">
                <a:hlinkClick r:id="rId6" tooltip="Mercury (element)"/>
              </a:rPr>
              <a:t>mercury</a:t>
            </a:r>
            <a:r>
              <a:rPr lang="en-US" sz="2000" dirty="0"/>
              <a:t>, kicking out neutrons (known as spallation).</a:t>
            </a:r>
          </a:p>
          <a:p>
            <a:pPr>
              <a:tabLst>
                <a:tab pos="2628900" algn="l"/>
              </a:tabLst>
            </a:pPr>
            <a:r>
              <a:rPr lang="en-US" sz="2000" dirty="0"/>
              <a:t>The </a:t>
            </a:r>
            <a:r>
              <a:rPr lang="en-US" sz="2000" dirty="0" err="1">
                <a:hlinkClick r:id="rId7" tooltip="Spalled"/>
              </a:rPr>
              <a:t>spalled</a:t>
            </a:r>
            <a:r>
              <a:rPr lang="en-US" sz="2000" dirty="0"/>
              <a:t> neutrons are guided through beam lines.</a:t>
            </a:r>
          </a:p>
        </p:txBody>
      </p:sp>
    </p:spTree>
    <p:extLst>
      <p:ext uri="{BB962C8B-B14F-4D97-AF65-F5344CB8AC3E}">
        <p14:creationId xmlns:p14="http://schemas.microsoft.com/office/powerpoint/2010/main" val="41262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llVertic2.jpg (30004 octet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81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133600" y="5029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95600" y="4889500"/>
            <a:ext cx="5702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Lonely scientist in the reactor hall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25675" y="381000"/>
            <a:ext cx="6918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Very expensive and involved experiments </a:t>
            </a:r>
            <a:r>
              <a:rPr lang="en-US" sz="2000" dirty="0"/>
              <a:t>(construction of Oak Ridge neutron source was ~ $1 billion)</a:t>
            </a:r>
            <a:endParaRPr lang="en-US" sz="2000" u="sng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55938" y="1468438"/>
            <a:ext cx="358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Table top alternatives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540500" y="1530350"/>
            <a:ext cx="373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30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llVertic2.jpg (30004 octet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81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133600" y="5029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95600" y="4889500"/>
            <a:ext cx="5702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Lonely scientist in the reactor hall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25675" y="381000"/>
            <a:ext cx="6918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Very expensive and involved experiments </a:t>
            </a:r>
            <a:r>
              <a:rPr lang="en-US" sz="2000" dirty="0"/>
              <a:t>(construction of Oak Ridge neutron source was ~ $1 billion)</a:t>
            </a:r>
            <a:endParaRPr lang="en-US" sz="2000" u="sng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55938" y="1468438"/>
            <a:ext cx="358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Table top alternatives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540500" y="1530350"/>
            <a:ext cx="373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76488" y="2305050"/>
            <a:ext cx="7115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Yes, infrared absorption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     inelastic light scattering (Raman and Brillouin)</a:t>
            </a:r>
          </a:p>
        </p:txBody>
      </p:sp>
    </p:spTree>
    <p:extLst>
      <p:ext uri="{BB962C8B-B14F-4D97-AF65-F5344CB8AC3E}">
        <p14:creationId xmlns:p14="http://schemas.microsoft.com/office/powerpoint/2010/main" val="10553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  <p:bldP spid="256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llVertic2.jpg (30004 octet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81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133600" y="5029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95600" y="4889500"/>
            <a:ext cx="5702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Lonely scientist in the reactor hall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25675" y="381000"/>
            <a:ext cx="6918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Very expensive and involved experiments </a:t>
            </a:r>
            <a:r>
              <a:rPr lang="en-US" sz="2000" dirty="0"/>
              <a:t>(construction of Oak Ridge neutron source was ~ $1 billion)</a:t>
            </a:r>
            <a:endParaRPr lang="en-US" sz="2000" u="sng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55938" y="1468438"/>
            <a:ext cx="358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Table top alternatives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540500" y="1530350"/>
            <a:ext cx="373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76488" y="2305050"/>
            <a:ext cx="7115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Yes, infrared absorption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     inelastic light scattering (Raman and Brillouin)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089275" y="3505200"/>
            <a:ext cx="5902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However only k~0 accessible (atomic scattering factors decrease as k</a:t>
            </a:r>
            <a:r>
              <a:rPr lang="en-US" sz="2400" baseline="30000" dirty="0"/>
              <a:t>2</a:t>
            </a:r>
            <a:r>
              <a:rPr lang="en-US" sz="2400" dirty="0"/>
              <a:t> for light)</a:t>
            </a:r>
          </a:p>
        </p:txBody>
      </p:sp>
    </p:spTree>
    <p:extLst>
      <p:ext uri="{BB962C8B-B14F-4D97-AF65-F5344CB8AC3E}">
        <p14:creationId xmlns:p14="http://schemas.microsoft.com/office/powerpoint/2010/main" val="202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85F99-EF8E-4000-8C9B-22CEC520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91"/>
            <a:ext cx="9144000" cy="63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1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753"/>
            <a:ext cx="262413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9" descr="Z:\Figures\fig_realspectr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b="6622"/>
          <a:stretch>
            <a:fillRect/>
          </a:stretch>
        </p:blipFill>
        <p:spPr bwMode="auto">
          <a:xfrm>
            <a:off x="2749550" y="838199"/>
            <a:ext cx="6394450" cy="35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4461" y="44958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MT"/>
              </a:rPr>
              <a:t>Equation we obtained is valid only for an </a:t>
            </a:r>
            <a:r>
              <a:rPr lang="en-US" sz="3200" i="1" dirty="0">
                <a:latin typeface="Arial-ItalicMT"/>
              </a:rPr>
              <a:t>isotropic solid</a:t>
            </a:r>
            <a:r>
              <a:rPr lang="en-US" sz="3200" dirty="0">
                <a:latin typeface="ArialMT"/>
              </a:rPr>
              <a:t>, where vibrational frequency does not depend on the direction.</a:t>
            </a:r>
            <a:endParaRPr lang="en-US" sz="32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ADB4EDF-3867-AE73-C263-2E96243F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0313"/>
            <a:ext cx="7771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accent2"/>
                </a:solidFill>
              </a:rPr>
              <a:t>What can you tell me about this?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</p:spTree>
    <p:extLst>
      <p:ext uri="{BB962C8B-B14F-4D97-AF65-F5344CB8AC3E}">
        <p14:creationId xmlns:p14="http://schemas.microsoft.com/office/powerpoint/2010/main" val="35582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16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89327" y="3850727"/>
            <a:ext cx="985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657850" y="2905124"/>
            <a:ext cx="676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8574706" y="3564559"/>
            <a:ext cx="552449" cy="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20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89327" y="3850727"/>
            <a:ext cx="985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657850" y="2905124"/>
            <a:ext cx="676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8574706" y="3564559"/>
            <a:ext cx="552449" cy="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480307" y="3175008"/>
            <a:ext cx="612760" cy="1495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14800" y="145798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2424111" y="3376613"/>
            <a:ext cx="466725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2282738" y="4111538"/>
            <a:ext cx="990600" cy="8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35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97640" y="3841161"/>
            <a:ext cx="135772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889327" y="3850727"/>
            <a:ext cx="985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657850" y="2905124"/>
            <a:ext cx="676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8574706" y="3564559"/>
            <a:ext cx="552449" cy="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480307" y="3175008"/>
            <a:ext cx="612760" cy="1495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14800" y="145798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2424111" y="3376613"/>
            <a:ext cx="466725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2282738" y="4111538"/>
            <a:ext cx="990600" cy="8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86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97640" y="3841161"/>
            <a:ext cx="135772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889327" y="3850727"/>
            <a:ext cx="985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657850" y="2905124"/>
            <a:ext cx="676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8574706" y="3564559"/>
            <a:ext cx="552449" cy="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480307" y="3175008"/>
            <a:ext cx="612760" cy="1495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14800" y="145798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2424111" y="3376613"/>
            <a:ext cx="466725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2282738" y="4111538"/>
            <a:ext cx="990600" cy="8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95600" y="60198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all interactions involving phonons, </a:t>
            </a:r>
            <a:r>
              <a:rPr lang="en-US" u="sng" dirty="0"/>
              <a:t>energy</a:t>
            </a:r>
            <a:r>
              <a:rPr lang="en-US" dirty="0"/>
              <a:t> must be conserved and </a:t>
            </a:r>
            <a:r>
              <a:rPr lang="en-US" u="sng" dirty="0"/>
              <a:t>crystal momentum</a:t>
            </a:r>
            <a:r>
              <a:rPr lang="en-US" dirty="0"/>
              <a:t> must be conserved to within a reciprocal lattice vector.</a:t>
            </a:r>
          </a:p>
        </p:txBody>
      </p:sp>
    </p:spTree>
    <p:extLst>
      <p:ext uri="{BB962C8B-B14F-4D97-AF65-F5344CB8AC3E}">
        <p14:creationId xmlns:p14="http://schemas.microsoft.com/office/powerpoint/2010/main" val="6021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60416" y="3936240"/>
            <a:ext cx="1090544" cy="30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232327" y="-3470327"/>
            <a:ext cx="6793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97640" y="3841161"/>
            <a:ext cx="135772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713446" y="4020853"/>
            <a:ext cx="137420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889327" y="3850727"/>
            <a:ext cx="985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Phonon spectroscopy =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1941493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Constraints:</a:t>
            </a:r>
          </a:p>
          <a:p>
            <a:pPr algn="ctr"/>
            <a:r>
              <a:rPr lang="en-US" sz="2800" dirty="0"/>
              <a:t>Conservation laws of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Momentum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62600" y="29057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Energy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14579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Conditions for:        elastic scattering </a:t>
            </a:r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311647" y="3003177"/>
            <a:ext cx="596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496824" y="2963424"/>
            <a:ext cx="6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5657850" y="2905124"/>
            <a:ext cx="676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8574706" y="3564559"/>
            <a:ext cx="552449" cy="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480307" y="3175008"/>
            <a:ext cx="612760" cy="1495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14800" y="145798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2424111" y="3376613"/>
            <a:ext cx="466725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486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-155239" y="4193839"/>
            <a:ext cx="1512582" cy="12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1242764" y="4167435"/>
            <a:ext cx="1433513" cy="1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5400000">
            <a:off x="2282738" y="4111538"/>
            <a:ext cx="990600" cy="8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95600" y="60198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all interactions involving phonons, </a:t>
            </a:r>
            <a:r>
              <a:rPr lang="en-US" u="sng" dirty="0"/>
              <a:t>energy</a:t>
            </a:r>
            <a:r>
              <a:rPr lang="en-US" dirty="0"/>
              <a:t> must be conserved and </a:t>
            </a:r>
            <a:r>
              <a:rPr lang="en-US" u="sng" dirty="0"/>
              <a:t>crystal momentum</a:t>
            </a:r>
            <a:r>
              <a:rPr lang="en-US" dirty="0"/>
              <a:t> must be conserved to within a reciprocal lattice vector.</a:t>
            </a:r>
          </a:p>
        </p:txBody>
      </p:sp>
    </p:spTree>
    <p:extLst>
      <p:ext uri="{BB962C8B-B14F-4D97-AF65-F5344CB8AC3E}">
        <p14:creationId xmlns:p14="http://schemas.microsoft.com/office/powerpoint/2010/main" val="28332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Mn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" y="2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Magnetic Applications of Neutron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9938"/>
            <a:ext cx="6400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225425" algn="l"/>
              </a:tabLst>
              <a:defRPr/>
            </a:pP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Establishing magnetic structure of materials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Comic Sans MS" pitchFamily="66" charset="0"/>
              <a:buChar char="–"/>
              <a:tabLst>
                <a:tab pos="225425" algn="l"/>
              </a:tabLst>
              <a:defRPr/>
            </a:pPr>
            <a:r>
              <a:rPr lang="en-US" dirty="0">
                <a:latin typeface="Comic Sans MS" pitchFamily="66" charset="0"/>
              </a:rPr>
              <a:t>Neutrons carry magnetic moments and their scattering is affected by magnetic moments of atoms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8843-9FB8-4DF2-B328-0FD5CA860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130425"/>
            <a:ext cx="3048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u="sng" dirty="0">
                <a:latin typeface="Comic Sans MS" pitchFamily="66" charset="0"/>
              </a:rPr>
              <a:t>Example: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Magnetism of </a:t>
            </a:r>
            <a:r>
              <a:rPr lang="en-US" b="1" dirty="0" err="1">
                <a:latin typeface="Comic Sans MS" pitchFamily="66" charset="0"/>
              </a:rPr>
              <a:t>MnO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Which are cations/anions? How many missing extra electrons?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Mn</a:t>
            </a:r>
            <a:r>
              <a:rPr lang="en-US" baseline="30000" dirty="0">
                <a:latin typeface="Comic Sans MS" pitchFamily="66" charset="0"/>
              </a:rPr>
              <a:t>2+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face-centered cube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E4B0C-EF51-446B-AD2E-96F10E42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1145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 dirty="0">
                <a:solidFill>
                  <a:srgbClr val="FF33CC"/>
                </a:solidFill>
                <a:latin typeface="Comic Sans MS" pitchFamily="66" charset="0"/>
              </a:rPr>
              <a:t>Mn</a:t>
            </a:r>
          </a:p>
        </p:txBody>
      </p:sp>
    </p:spTree>
    <p:extLst>
      <p:ext uri="{BB962C8B-B14F-4D97-AF65-F5344CB8AC3E}">
        <p14:creationId xmlns:p14="http://schemas.microsoft.com/office/powerpoint/2010/main" val="11545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Mn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" y="2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Magnetic Applications of Neutron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9938"/>
            <a:ext cx="6400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225425" algn="l"/>
              </a:tabLst>
              <a:defRPr/>
            </a:pP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Establishing magnetic structure of materials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Comic Sans MS" pitchFamily="66" charset="0"/>
              <a:buChar char="–"/>
              <a:tabLst>
                <a:tab pos="225425" algn="l"/>
              </a:tabLst>
              <a:defRPr/>
            </a:pPr>
            <a:r>
              <a:rPr lang="en-US" dirty="0">
                <a:latin typeface="Comic Sans MS" pitchFamily="66" charset="0"/>
              </a:rPr>
              <a:t>Neutrons carry magnetic moments and their scattering is affected by magnetic moments of atoms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8843-9FB8-4DF2-B328-0FD5CA860C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 descr="MnO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130425"/>
            <a:ext cx="304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u="sng" dirty="0">
                <a:latin typeface="Comic Sans MS" pitchFamily="66" charset="0"/>
              </a:rPr>
              <a:t>Example: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Magnetism of </a:t>
            </a:r>
            <a:r>
              <a:rPr lang="en-US" b="1" dirty="0" err="1">
                <a:latin typeface="Comic Sans MS" pitchFamily="66" charset="0"/>
              </a:rPr>
              <a:t>MnO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Mn</a:t>
            </a:r>
            <a:r>
              <a:rPr lang="en-US" baseline="30000" dirty="0">
                <a:latin typeface="Comic Sans MS" pitchFamily="66" charset="0"/>
              </a:rPr>
              <a:t>2+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face-centered cube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O</a:t>
            </a:r>
            <a:r>
              <a:rPr lang="en-US" baseline="30000" dirty="0">
                <a:latin typeface="Comic Sans MS" pitchFamily="66" charset="0"/>
              </a:rPr>
              <a:t>2-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in the centers of all edges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and in the body center</a:t>
            </a:r>
          </a:p>
          <a:p>
            <a:pPr>
              <a:tabLst>
                <a:tab pos="225425" algn="l"/>
              </a:tabLst>
            </a:pPr>
            <a:endParaRPr lang="en-US" dirty="0">
              <a:latin typeface="Comic Sans MS" pitchFamily="66" charset="0"/>
            </a:endParaRP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What crystal structure?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29600" y="21145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 dirty="0">
                <a:solidFill>
                  <a:srgbClr val="FF33CC"/>
                </a:solidFill>
                <a:latin typeface="Comic Sans MS" pitchFamily="66" charset="0"/>
              </a:rPr>
              <a:t>Mn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5638" y="38671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latin typeface="Comic Sans MS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8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Mn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" y="2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Magnetic Applications of Neutron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9938"/>
            <a:ext cx="6400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225425" algn="l"/>
              </a:tabLst>
              <a:defRPr/>
            </a:pP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Establishing magnetic structure of materials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Comic Sans MS" pitchFamily="66" charset="0"/>
              <a:buChar char="–"/>
              <a:tabLst>
                <a:tab pos="225425" algn="l"/>
              </a:tabLst>
              <a:defRPr/>
            </a:pPr>
            <a:r>
              <a:rPr lang="en-US" dirty="0">
                <a:latin typeface="Comic Sans MS" pitchFamily="66" charset="0"/>
              </a:rPr>
              <a:t>Neutrons carry magnetic moments and their scattering is affected by magnetic moments of atoms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8843-9FB8-4DF2-B328-0FD5CA860C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 descr="MnO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130425"/>
            <a:ext cx="3048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u="sng" dirty="0">
                <a:latin typeface="Comic Sans MS" pitchFamily="66" charset="0"/>
              </a:rPr>
              <a:t>Example: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Magnetism of </a:t>
            </a:r>
            <a:r>
              <a:rPr lang="en-US" b="1" dirty="0" err="1">
                <a:latin typeface="Comic Sans MS" pitchFamily="66" charset="0"/>
              </a:rPr>
              <a:t>MnO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Mn</a:t>
            </a:r>
            <a:r>
              <a:rPr lang="en-US" baseline="30000" dirty="0">
                <a:latin typeface="Comic Sans MS" pitchFamily="66" charset="0"/>
              </a:rPr>
              <a:t>2+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face-centered cube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O</a:t>
            </a:r>
            <a:r>
              <a:rPr lang="en-US" baseline="30000" dirty="0">
                <a:latin typeface="Comic Sans MS" pitchFamily="66" charset="0"/>
              </a:rPr>
              <a:t>2-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in the centers of all edges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and in the body center</a:t>
            </a:r>
          </a:p>
          <a:p>
            <a:pPr>
              <a:tabLst>
                <a:tab pos="225425" algn="l"/>
              </a:tabLs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29600" y="21145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solidFill>
                  <a:srgbClr val="FF33CC"/>
                </a:solidFill>
                <a:latin typeface="Comic Sans MS" pitchFamily="66" charset="0"/>
              </a:rPr>
              <a:t>Mn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5638" y="38671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latin typeface="Comic Sans MS" pitchFamily="66" charset="0"/>
              </a:rPr>
              <a:t>O</a:t>
            </a:r>
          </a:p>
        </p:txBody>
      </p:sp>
      <p:sp>
        <p:nvSpPr>
          <p:cNvPr id="17" name="Right Arrow 16"/>
          <p:cNvSpPr/>
          <p:nvPr/>
        </p:nvSpPr>
        <p:spPr>
          <a:xfrm rot="-2100000">
            <a:off x="3781425" y="6272213"/>
            <a:ext cx="381000" cy="239712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-12900000">
            <a:off x="4149725" y="4202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-12900000">
            <a:off x="4537075" y="5614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-12900000">
            <a:off x="5521325" y="4583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-12900000">
            <a:off x="5902325" y="5995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-12900000">
            <a:off x="7273925" y="6376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-12900000">
            <a:off x="3692525" y="2754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iamond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Predict for Diamond </a:t>
            </a:r>
            <a:br>
              <a:rPr lang="en-US" b="1" dirty="0"/>
            </a:br>
            <a:r>
              <a:rPr lang="en-US" sz="3600" b="1" dirty="0"/>
              <a:t>along one direction (try 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163" y="5894388"/>
            <a:ext cx="1493837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Mn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" y="2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Magnetic Applications of Neutron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9938"/>
            <a:ext cx="6400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225425" algn="l"/>
              </a:tabLst>
              <a:defRPr/>
            </a:pP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Establishing magnetic structure of materials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Comic Sans MS" pitchFamily="66" charset="0"/>
              <a:buChar char="–"/>
              <a:tabLst>
                <a:tab pos="225425" algn="l"/>
              </a:tabLst>
              <a:defRPr/>
            </a:pPr>
            <a:r>
              <a:rPr lang="en-US" dirty="0">
                <a:latin typeface="Comic Sans MS" pitchFamily="66" charset="0"/>
              </a:rPr>
              <a:t>Neutrons carry magnetic moments and their scattering is affected by magnetic moments of atoms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8843-9FB8-4DF2-B328-0FD5CA860C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 descr="MnO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130425"/>
            <a:ext cx="3048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u="sng" dirty="0">
                <a:latin typeface="Comic Sans MS" pitchFamily="66" charset="0"/>
              </a:rPr>
              <a:t>Example: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Magnetism of </a:t>
            </a:r>
            <a:r>
              <a:rPr lang="en-US" b="1" dirty="0" err="1">
                <a:latin typeface="Comic Sans MS" pitchFamily="66" charset="0"/>
              </a:rPr>
              <a:t>MnO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Mn</a:t>
            </a:r>
            <a:r>
              <a:rPr lang="en-US" baseline="30000" dirty="0">
                <a:latin typeface="Comic Sans MS" pitchFamily="66" charset="0"/>
              </a:rPr>
              <a:t>2+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face-centered cube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O</a:t>
            </a:r>
            <a:r>
              <a:rPr lang="en-US" baseline="30000" dirty="0">
                <a:latin typeface="Comic Sans MS" pitchFamily="66" charset="0"/>
              </a:rPr>
              <a:t>2-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in the centers of all edges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and in the body center</a:t>
            </a:r>
          </a:p>
          <a:p>
            <a:pPr>
              <a:tabLst>
                <a:tab pos="225425" algn="l"/>
              </a:tabLs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29600" y="21145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solidFill>
                  <a:srgbClr val="FF33CC"/>
                </a:solidFill>
                <a:latin typeface="Comic Sans MS" pitchFamily="66" charset="0"/>
              </a:rPr>
              <a:t>Mn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5638" y="38671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latin typeface="Comic Sans MS" pitchFamily="66" charset="0"/>
              </a:rPr>
              <a:t>O</a:t>
            </a:r>
          </a:p>
        </p:txBody>
      </p:sp>
      <p:sp>
        <p:nvSpPr>
          <p:cNvPr id="17" name="Right Arrow 16"/>
          <p:cNvSpPr/>
          <p:nvPr/>
        </p:nvSpPr>
        <p:spPr>
          <a:xfrm rot="-2100000">
            <a:off x="3781425" y="6272213"/>
            <a:ext cx="381000" cy="239712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-12900000">
            <a:off x="4149725" y="4202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-12900000">
            <a:off x="4537075" y="5614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-12900000">
            <a:off x="5521325" y="4583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-12900000">
            <a:off x="5902325" y="5995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-12900000">
            <a:off x="7273925" y="6376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-2100000">
            <a:off x="8035925" y="56911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2100000">
            <a:off x="7578725" y="4278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-2100000">
            <a:off x="7197725" y="28305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-12900000">
            <a:off x="7959725" y="22209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-2100000">
            <a:off x="5826125" y="24907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-12900000">
            <a:off x="3692525" y="2754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-2100000">
            <a:off x="4454525" y="21447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-2100000">
            <a:off x="6207125" y="3897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8C928-6A3D-9762-C235-BE6F0D31C6A5}"/>
              </a:ext>
            </a:extLst>
          </p:cNvPr>
          <p:cNvSpPr txBox="1"/>
          <p:nvPr/>
        </p:nvSpPr>
        <p:spPr>
          <a:xfrm>
            <a:off x="304345" y="4716328"/>
            <a:ext cx="267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diffraction wouldn’t be sensitive to these spins, but neutrons are. </a:t>
            </a:r>
          </a:p>
        </p:txBody>
      </p:sp>
    </p:spTree>
    <p:extLst>
      <p:ext uri="{BB962C8B-B14F-4D97-AF65-F5344CB8AC3E}">
        <p14:creationId xmlns:p14="http://schemas.microsoft.com/office/powerpoint/2010/main" val="19859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Mn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" y="2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Magnetic Applications of Neutron Diffraction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9938"/>
            <a:ext cx="6400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225425" algn="l"/>
              </a:tabLst>
              <a:defRPr/>
            </a:pP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Establishing magnetic structure of materials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Comic Sans MS" pitchFamily="66" charset="0"/>
              <a:buChar char="–"/>
              <a:tabLst>
                <a:tab pos="225425" algn="l"/>
              </a:tabLst>
              <a:defRPr/>
            </a:pPr>
            <a:r>
              <a:rPr lang="en-US" dirty="0">
                <a:latin typeface="Comic Sans MS" pitchFamily="66" charset="0"/>
              </a:rPr>
              <a:t>Neutrons carry magnetic moments and their scattering is affected by magnetic moments of atoms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8843-9FB8-4DF2-B328-0FD5CA860CE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 descr="MnO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130425"/>
            <a:ext cx="3048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u="sng" dirty="0">
                <a:latin typeface="Comic Sans MS" pitchFamily="66" charset="0"/>
              </a:rPr>
              <a:t>Example: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b="1" dirty="0">
                <a:latin typeface="Comic Sans MS" pitchFamily="66" charset="0"/>
              </a:rPr>
              <a:t>Magnetism of </a:t>
            </a:r>
            <a:r>
              <a:rPr lang="en-US" b="1" dirty="0" err="1">
                <a:latin typeface="Comic Sans MS" pitchFamily="66" charset="0"/>
              </a:rPr>
              <a:t>MnO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Mn</a:t>
            </a:r>
            <a:r>
              <a:rPr lang="en-US" baseline="30000" dirty="0">
                <a:latin typeface="Comic Sans MS" pitchFamily="66" charset="0"/>
              </a:rPr>
              <a:t>2+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face-centered cube</a:t>
            </a:r>
          </a:p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O</a:t>
            </a:r>
            <a:r>
              <a:rPr lang="en-US" baseline="30000" dirty="0">
                <a:latin typeface="Comic Sans MS" pitchFamily="66" charset="0"/>
              </a:rPr>
              <a:t>2-</a:t>
            </a:r>
            <a:r>
              <a:rPr lang="en-US" dirty="0">
                <a:latin typeface="Comic Sans MS" pitchFamily="66" charset="0"/>
              </a:rPr>
              <a:t> ions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in the centers of all edges</a:t>
            </a:r>
          </a:p>
          <a:p>
            <a:pPr>
              <a:tabLst>
                <a:tab pos="225425" algn="l"/>
              </a:tabLst>
            </a:pPr>
            <a:r>
              <a:rPr lang="en-US" dirty="0">
                <a:latin typeface="Comic Sans MS" pitchFamily="66" charset="0"/>
              </a:rPr>
              <a:t>and in the body center</a:t>
            </a:r>
          </a:p>
          <a:p>
            <a:pPr>
              <a:tabLst>
                <a:tab pos="225425" algn="l"/>
              </a:tabLs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29600" y="21145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solidFill>
                  <a:srgbClr val="FF33CC"/>
                </a:solidFill>
                <a:latin typeface="Comic Sans MS" pitchFamily="66" charset="0"/>
              </a:rPr>
              <a:t>Mn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5638" y="38671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225425" algn="l"/>
              </a:tabLst>
            </a:pPr>
            <a:r>
              <a:rPr lang="en-US" sz="2400">
                <a:latin typeface="Comic Sans MS" pitchFamily="66" charset="0"/>
              </a:rPr>
              <a:t>O</a:t>
            </a:r>
          </a:p>
        </p:txBody>
      </p:sp>
      <p:sp>
        <p:nvSpPr>
          <p:cNvPr id="17" name="Right Arrow 16"/>
          <p:cNvSpPr/>
          <p:nvPr/>
        </p:nvSpPr>
        <p:spPr>
          <a:xfrm rot="-2100000">
            <a:off x="3781425" y="6272213"/>
            <a:ext cx="381000" cy="239712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-12900000">
            <a:off x="4149725" y="4202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-12900000">
            <a:off x="4537075" y="5614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-12900000">
            <a:off x="5521325" y="45831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-12900000">
            <a:off x="5902325" y="5995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-12900000">
            <a:off x="7273925" y="63769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-2100000">
            <a:off x="8035925" y="56911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2100000">
            <a:off x="7578725" y="4278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-2100000">
            <a:off x="7197725" y="28305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-12900000">
            <a:off x="7959725" y="22209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-2100000">
            <a:off x="5826125" y="2490788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-12900000">
            <a:off x="3692525" y="2754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-2100000">
            <a:off x="4454525" y="21447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-2100000">
            <a:off x="6207125" y="3897313"/>
            <a:ext cx="381000" cy="241300"/>
          </a:xfrm>
          <a:prstGeom prst="rightArrow">
            <a:avLst/>
          </a:prstGeom>
          <a:solidFill>
            <a:srgbClr val="FFFF6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3999" y="5689937"/>
            <a:ext cx="3498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What happens to the unit cell when you add the magnetic structure?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4ABC-92CD-3101-D48A-ADED9DEC8396}"/>
              </a:ext>
            </a:extLst>
          </p:cNvPr>
          <p:cNvSpPr txBox="1"/>
          <p:nvPr/>
        </p:nvSpPr>
        <p:spPr>
          <a:xfrm>
            <a:off x="304345" y="4715470"/>
            <a:ext cx="267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diffraction wouldn’t be sensitive to these spins, but neutrons are. </a:t>
            </a:r>
          </a:p>
        </p:txBody>
      </p:sp>
    </p:spTree>
    <p:extLst>
      <p:ext uri="{BB962C8B-B14F-4D97-AF65-F5344CB8AC3E}">
        <p14:creationId xmlns:p14="http://schemas.microsoft.com/office/powerpoint/2010/main" val="9455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428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Simple Cubic Magnetic Super-Structure</a:t>
            </a:r>
            <a:br>
              <a:rPr lang="en-GB" dirty="0"/>
            </a:br>
            <a:r>
              <a:rPr lang="en-GB" sz="3600" dirty="0"/>
              <a:t>showing only magnetic elements</a:t>
            </a:r>
          </a:p>
        </p:txBody>
      </p:sp>
      <p:pic>
        <p:nvPicPr>
          <p:cNvPr id="307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571625"/>
            <a:ext cx="35718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0063" y="1571625"/>
            <a:ext cx="3641725" cy="1373188"/>
            <a:chOff x="635672" y="2071678"/>
            <a:chExt cx="3641724" cy="137267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34" name="Straight Arrow Connector 4"/>
              <p:cNvCxnSpPr/>
              <p:nvPr/>
            </p:nvCxnSpPr>
            <p:spPr>
              <a:xfrm>
                <a:off x="3716582" y="2653664"/>
                <a:ext cx="463550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097457" y="2307719"/>
                <a:ext cx="461962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502144" y="1952253"/>
                <a:ext cx="463550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4"/>
            <p:cNvCxnSpPr/>
            <p:nvPr/>
          </p:nvCxnSpPr>
          <p:spPr>
            <a:xfrm>
              <a:off x="2920083" y="2987321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242222" y="2625507"/>
              <a:ext cx="461962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643734" y="2285910"/>
              <a:ext cx="461963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4"/>
            <p:cNvCxnSpPr/>
            <p:nvPr/>
          </p:nvCxnSpPr>
          <p:spPr>
            <a:xfrm>
              <a:off x="1891384" y="3187271"/>
              <a:ext cx="484188" cy="25707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234159" y="2806414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35672" y="2466817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31813" y="2730500"/>
            <a:ext cx="3641725" cy="1371600"/>
            <a:chOff x="635672" y="2071678"/>
            <a:chExt cx="3641724" cy="137267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67" name="Straight Arrow Connector 4"/>
              <p:cNvCxnSpPr/>
              <p:nvPr/>
            </p:nvCxnSpPr>
            <p:spPr>
              <a:xfrm>
                <a:off x="3716582" y="2652888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3097457" y="2308131"/>
                <a:ext cx="461962" cy="27485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2502144" y="1952253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4"/>
            <p:cNvCxnSpPr/>
            <p:nvPr/>
          </p:nvCxnSpPr>
          <p:spPr>
            <a:xfrm>
              <a:off x="2920083" y="2988381"/>
              <a:ext cx="463550" cy="2748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242222" y="2624559"/>
              <a:ext cx="461962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643734" y="2286158"/>
              <a:ext cx="461963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"/>
            <p:cNvCxnSpPr/>
            <p:nvPr/>
          </p:nvCxnSpPr>
          <p:spPr>
            <a:xfrm>
              <a:off x="1891384" y="3186973"/>
              <a:ext cx="484188" cy="2573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234159" y="2805676"/>
              <a:ext cx="463550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35672" y="2467275"/>
              <a:ext cx="463550" cy="2748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44513" y="3941763"/>
            <a:ext cx="3641725" cy="1371600"/>
            <a:chOff x="635672" y="2071678"/>
            <a:chExt cx="3641724" cy="1372671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78" name="Straight Arrow Connector 4"/>
              <p:cNvCxnSpPr/>
              <p:nvPr/>
            </p:nvCxnSpPr>
            <p:spPr>
              <a:xfrm>
                <a:off x="3716582" y="2652887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97457" y="2308131"/>
                <a:ext cx="461962" cy="27485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2502144" y="1952253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4"/>
            <p:cNvCxnSpPr/>
            <p:nvPr/>
          </p:nvCxnSpPr>
          <p:spPr>
            <a:xfrm>
              <a:off x="2920083" y="2988380"/>
              <a:ext cx="463550" cy="2748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242222" y="2624559"/>
              <a:ext cx="461962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643734" y="2286157"/>
              <a:ext cx="461963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4"/>
            <p:cNvCxnSpPr/>
            <p:nvPr/>
          </p:nvCxnSpPr>
          <p:spPr>
            <a:xfrm>
              <a:off x="1891384" y="3186973"/>
              <a:ext cx="484188" cy="2573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234159" y="2805676"/>
              <a:ext cx="463550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35672" y="2467274"/>
              <a:ext cx="463550" cy="2748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6200" y="5715000"/>
            <a:ext cx="4371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Ferromagnetic (FM)=has a spontaneous magnetization whose direction can be changed with a magnetic field</a:t>
            </a:r>
          </a:p>
          <a:p>
            <a:r>
              <a:rPr lang="en-GB" dirty="0"/>
              <a:t>Magnetic and charge have the same unit cell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143000" y="5000625"/>
            <a:ext cx="714375" cy="428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214438" y="5143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438" y="1500188"/>
            <a:ext cx="35718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5072063" y="1500188"/>
            <a:ext cx="3641725" cy="1373187"/>
            <a:chOff x="635672" y="2071678"/>
            <a:chExt cx="3641724" cy="137267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118" name="Straight Arrow Connector 4"/>
              <p:cNvCxnSpPr/>
              <p:nvPr/>
            </p:nvCxnSpPr>
            <p:spPr>
              <a:xfrm>
                <a:off x="3716582" y="2653664"/>
                <a:ext cx="463550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3097457" y="2307719"/>
                <a:ext cx="461962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2502144" y="1952253"/>
                <a:ext cx="463550" cy="276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4"/>
            <p:cNvCxnSpPr/>
            <p:nvPr/>
          </p:nvCxnSpPr>
          <p:spPr>
            <a:xfrm>
              <a:off x="2920083" y="2987321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242222" y="2625507"/>
              <a:ext cx="461962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1643734" y="2285909"/>
              <a:ext cx="461963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4"/>
            <p:cNvCxnSpPr/>
            <p:nvPr/>
          </p:nvCxnSpPr>
          <p:spPr>
            <a:xfrm>
              <a:off x="1891384" y="3187271"/>
              <a:ext cx="484188" cy="25707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234159" y="2806414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35672" y="2466816"/>
              <a:ext cx="463550" cy="27612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8"/>
          <p:cNvGrpSpPr>
            <a:grpSpLocks/>
          </p:cNvGrpSpPr>
          <p:nvPr/>
        </p:nvGrpSpPr>
        <p:grpSpPr bwMode="auto">
          <a:xfrm rot="10800000">
            <a:off x="5105400" y="2659063"/>
            <a:ext cx="3641725" cy="1371600"/>
            <a:chOff x="635672" y="2071678"/>
            <a:chExt cx="3641724" cy="1372671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108" name="Straight Arrow Connector 4"/>
              <p:cNvCxnSpPr/>
              <p:nvPr/>
            </p:nvCxnSpPr>
            <p:spPr>
              <a:xfrm>
                <a:off x="3751507" y="2652888"/>
                <a:ext cx="463550" cy="27644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3149844" y="2325607"/>
                <a:ext cx="461963" cy="27485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2519607" y="1952253"/>
                <a:ext cx="463550" cy="27644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Arrow Connector 4"/>
            <p:cNvCxnSpPr/>
            <p:nvPr/>
          </p:nvCxnSpPr>
          <p:spPr>
            <a:xfrm>
              <a:off x="2937546" y="3005857"/>
              <a:ext cx="463550" cy="27485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259684" y="2624559"/>
              <a:ext cx="461963" cy="27644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661197" y="2286158"/>
              <a:ext cx="461962" cy="27644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4"/>
            <p:cNvCxnSpPr/>
            <p:nvPr/>
          </p:nvCxnSpPr>
          <p:spPr>
            <a:xfrm>
              <a:off x="1908847" y="3186973"/>
              <a:ext cx="484187" cy="25737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1234159" y="2805676"/>
              <a:ext cx="463550" cy="27644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635672" y="2484750"/>
              <a:ext cx="463550" cy="27485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5116513" y="3870325"/>
            <a:ext cx="3641725" cy="1371600"/>
            <a:chOff x="635672" y="2071678"/>
            <a:chExt cx="3641724" cy="1372671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599517" y="2071678"/>
              <a:ext cx="1677879" cy="977794"/>
              <a:chOff x="2502253" y="1952253"/>
              <a:chExt cx="1677879" cy="977794"/>
            </a:xfrm>
          </p:grpSpPr>
          <p:cxnSp>
            <p:nvCxnSpPr>
              <p:cNvPr id="98" name="Straight Arrow Connector 4"/>
              <p:cNvCxnSpPr/>
              <p:nvPr/>
            </p:nvCxnSpPr>
            <p:spPr>
              <a:xfrm>
                <a:off x="3716582" y="2652888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3097457" y="2308131"/>
                <a:ext cx="461962" cy="27485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2502144" y="1952253"/>
                <a:ext cx="463550" cy="27644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4"/>
            <p:cNvCxnSpPr/>
            <p:nvPr/>
          </p:nvCxnSpPr>
          <p:spPr>
            <a:xfrm>
              <a:off x="2920083" y="2988381"/>
              <a:ext cx="463550" cy="2748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242222" y="2624559"/>
              <a:ext cx="461962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643734" y="2286158"/>
              <a:ext cx="461963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4"/>
            <p:cNvCxnSpPr/>
            <p:nvPr/>
          </p:nvCxnSpPr>
          <p:spPr>
            <a:xfrm>
              <a:off x="1891384" y="3186973"/>
              <a:ext cx="484188" cy="2573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234159" y="2805676"/>
              <a:ext cx="463550" cy="27644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635672" y="2467275"/>
              <a:ext cx="463550" cy="2748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Arrow Connector 120"/>
          <p:cNvCxnSpPr/>
          <p:nvPr/>
        </p:nvCxnSpPr>
        <p:spPr>
          <a:xfrm>
            <a:off x="5715000" y="4929188"/>
            <a:ext cx="714375" cy="428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786438" y="5072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rot="16200000" flipH="1">
            <a:off x="7536656" y="3607594"/>
            <a:ext cx="2652713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8912225" y="33639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rot="5400000">
            <a:off x="3713957" y="4215606"/>
            <a:ext cx="1143000" cy="1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429125" y="42148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5129212" y="5410200"/>
            <a:ext cx="3786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Anti-Ferromagnetic=FM in one plane but </a:t>
            </a:r>
            <a:r>
              <a:rPr lang="en-GB" dirty="0" err="1"/>
              <a:t>antiparallel</a:t>
            </a:r>
            <a:r>
              <a:rPr lang="en-GB" dirty="0"/>
              <a:t> in next plane, M=0</a:t>
            </a:r>
          </a:p>
          <a:p>
            <a:r>
              <a:rPr lang="en-GB" dirty="0"/>
              <a:t>Magnetic and charge have the different unit cells.  Magnetic unit cell doubles nuclear unit cell.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086573"/>
            <a:ext cx="725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Ignoring this effect what peaks do we expect for </a:t>
            </a:r>
            <a:r>
              <a:rPr lang="en-US" sz="2400" dirty="0" err="1">
                <a:solidFill>
                  <a:srgbClr val="FF0000"/>
                </a:solidFill>
              </a:rPr>
              <a:t>MnO</a:t>
            </a:r>
            <a:r>
              <a:rPr lang="en-US" sz="2400" dirty="0">
                <a:solidFill>
                  <a:srgbClr val="FF0000"/>
                </a:solidFill>
              </a:rPr>
              <a:t> in diffraction?</a:t>
            </a:r>
          </a:p>
        </p:txBody>
      </p:sp>
    </p:spTree>
    <p:extLst>
      <p:ext uri="{BB962C8B-B14F-4D97-AF65-F5344CB8AC3E}">
        <p14:creationId xmlns:p14="http://schemas.microsoft.com/office/powerpoint/2010/main" val="1256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122" grpId="0"/>
      <p:bldP spid="125" grpId="0"/>
      <p:bldP spid="129" grpId="0"/>
      <p:bldP spid="130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60299" y="4839553"/>
            <a:ext cx="562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do we expect this to change below the magnetic ordering temperature? </a:t>
            </a:r>
          </a:p>
        </p:txBody>
      </p:sp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76200" y="122238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Magnetism of </a:t>
            </a:r>
            <a:r>
              <a:rPr lang="en-US" sz="3200" b="1" dirty="0" err="1">
                <a:latin typeface="Comic Sans MS" pitchFamily="66" charset="0"/>
              </a:rPr>
              <a:t>MnO</a:t>
            </a:r>
            <a:endParaRPr lang="en-US" sz="3200" b="1" dirty="0">
              <a:latin typeface="Comic Sans MS" pitchFamily="66" charset="0"/>
            </a:endParaRPr>
          </a:p>
          <a:p>
            <a:pPr algn="ctr"/>
            <a:r>
              <a:rPr lang="en-US" sz="2400" b="1" dirty="0">
                <a:latin typeface="Comic Sans MS" pitchFamily="66" charset="0"/>
              </a:rPr>
              <a:t>(from </a:t>
            </a:r>
            <a:r>
              <a:rPr lang="en-US" sz="2400" b="1" dirty="0" err="1">
                <a:latin typeface="Comic Sans MS" pitchFamily="66" charset="0"/>
              </a:rPr>
              <a:t>Kittel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9BCE4-46F3-4997-9571-35B699F479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2419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99060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Chemical unit cell (FCC)</a:t>
            </a:r>
          </a:p>
          <a:p>
            <a:pPr algn="ctr"/>
            <a:r>
              <a:rPr lang="en-GB" dirty="0"/>
              <a:t>(all odd or </a:t>
            </a:r>
          </a:p>
          <a:p>
            <a:pPr algn="ctr"/>
            <a:r>
              <a:rPr lang="en-GB" dirty="0"/>
              <a:t>even </a:t>
            </a:r>
            <a:r>
              <a:rPr lang="en-GB" dirty="0" err="1"/>
              <a:t>h,k,l</a:t>
            </a:r>
            <a:r>
              <a:rPr lang="en-GB" dirty="0"/>
              <a:t>)</a:t>
            </a:r>
          </a:p>
        </p:txBody>
      </p:sp>
      <p:pic>
        <p:nvPicPr>
          <p:cNvPr id="785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9650"/>
            <a:ext cx="5619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84B8C-FEE9-F69B-8EFD-C7E34E7C7B20}"/>
              </a:ext>
            </a:extLst>
          </p:cNvPr>
          <p:cNvSpPr txBox="1"/>
          <p:nvPr/>
        </p:nvSpPr>
        <p:spPr>
          <a:xfrm>
            <a:off x="2486062" y="1076345"/>
            <a:ext cx="26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Above magnetic ordering temp</a:t>
            </a:r>
          </a:p>
        </p:txBody>
      </p:sp>
    </p:spTree>
    <p:extLst>
      <p:ext uri="{BB962C8B-B14F-4D97-AF65-F5344CB8AC3E}">
        <p14:creationId xmlns:p14="http://schemas.microsoft.com/office/powerpoint/2010/main" val="8916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60299" y="4839553"/>
            <a:ext cx="562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do we expect this to change below the magnetic ordering temperature? </a:t>
            </a:r>
          </a:p>
        </p:txBody>
      </p:sp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76200" y="122238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Magnetism of </a:t>
            </a:r>
            <a:r>
              <a:rPr lang="en-US" sz="3200" b="1" dirty="0" err="1">
                <a:latin typeface="Comic Sans MS" pitchFamily="66" charset="0"/>
              </a:rPr>
              <a:t>MnO</a:t>
            </a:r>
            <a:endParaRPr lang="en-US" sz="3200" b="1" dirty="0">
              <a:latin typeface="Comic Sans MS" pitchFamily="66" charset="0"/>
            </a:endParaRPr>
          </a:p>
          <a:p>
            <a:pPr algn="ctr"/>
            <a:r>
              <a:rPr lang="en-US" sz="2400" b="1" dirty="0">
                <a:latin typeface="Comic Sans MS" pitchFamily="66" charset="0"/>
              </a:rPr>
              <a:t>(from </a:t>
            </a:r>
            <a:r>
              <a:rPr lang="en-US" sz="2400" b="1" dirty="0" err="1">
                <a:latin typeface="Comic Sans MS" pitchFamily="66" charset="0"/>
              </a:rPr>
              <a:t>Kittel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9BCE4-46F3-4997-9571-35B699F479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189297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05200"/>
            <a:ext cx="36802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2419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99060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Chemical unit cell (FCC)</a:t>
            </a:r>
          </a:p>
          <a:p>
            <a:pPr algn="ctr"/>
            <a:r>
              <a:rPr lang="en-GB" dirty="0"/>
              <a:t>(all odd or </a:t>
            </a:r>
          </a:p>
          <a:p>
            <a:pPr algn="ctr"/>
            <a:r>
              <a:rPr lang="en-GB" dirty="0"/>
              <a:t>even </a:t>
            </a:r>
            <a:r>
              <a:rPr lang="en-GB" dirty="0" err="1"/>
              <a:t>h,k,l</a:t>
            </a:r>
            <a:r>
              <a:rPr lang="en-GB" dirty="0"/>
              <a:t>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0" y="25146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Magnetic unit cell</a:t>
            </a:r>
          </a:p>
        </p:txBody>
      </p:sp>
      <p:pic>
        <p:nvPicPr>
          <p:cNvPr id="7854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9650"/>
            <a:ext cx="5619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10025"/>
            <a:ext cx="5600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191000"/>
            <a:ext cx="352474" cy="200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4010" y="4191000"/>
            <a:ext cx="371527" cy="209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F3DBC-7DC2-7AFC-FAF1-F9B03543D9E6}"/>
              </a:ext>
            </a:extLst>
          </p:cNvPr>
          <p:cNvSpPr txBox="1"/>
          <p:nvPr/>
        </p:nvSpPr>
        <p:spPr>
          <a:xfrm>
            <a:off x="2486062" y="1076345"/>
            <a:ext cx="26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Above magnetic ordering temp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099D7-91B5-E69F-4543-F110143D9DA2}"/>
              </a:ext>
            </a:extLst>
          </p:cNvPr>
          <p:cNvSpPr txBox="1"/>
          <p:nvPr/>
        </p:nvSpPr>
        <p:spPr>
          <a:xfrm>
            <a:off x="2679648" y="4364065"/>
            <a:ext cx="26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Below magnetic ordering temp</a:t>
            </a:r>
          </a:p>
        </p:txBody>
      </p:sp>
    </p:spTree>
    <p:extLst>
      <p:ext uri="{BB962C8B-B14F-4D97-AF65-F5344CB8AC3E}">
        <p14:creationId xmlns:p14="http://schemas.microsoft.com/office/powerpoint/2010/main" val="37379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100" y="40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Consider Neutron Diffraction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7037" y="893091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Qualitatively discuss the atomic scattering factor (e.g., as a function of scattering angle) for neutron diffraction (compared to x-ray) by a crystalline solid.</a:t>
            </a:r>
          </a:p>
          <a:p>
            <a:r>
              <a:rPr lang="en-US" sz="2800" dirty="0"/>
              <a:t>For x-rays, we saw that </a:t>
            </a:r>
            <a:r>
              <a:rPr lang="en-US" sz="2800" i="1" dirty="0"/>
              <a:t>f</a:t>
            </a:r>
            <a:r>
              <a:rPr lang="en-US" sz="2800" dirty="0"/>
              <a:t> has a strong angular component. For neutrons?</a:t>
            </a:r>
          </a:p>
        </p:txBody>
      </p:sp>
      <p:pic>
        <p:nvPicPr>
          <p:cNvPr id="7" name="Picture 6" descr="x-r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2" y="4724400"/>
            <a:ext cx="50403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999037" y="3521991"/>
          <a:ext cx="3916363" cy="295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182040" imgH="2401920" progId="Word.Document.8">
                  <p:embed/>
                </p:oleObj>
              </mc:Choice>
              <mc:Fallback>
                <p:oleObj name="Document" r:id="rId4" imgW="3182040" imgH="2401920" progId="Word.Document.8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7" y="3521991"/>
                        <a:ext cx="3916363" cy="2955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7359" y="3200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888038" algn="l"/>
              </a:tabLst>
            </a:pPr>
            <a:r>
              <a:rPr lang="en-US" sz="2400" dirty="0"/>
              <a:t>The same concept applies, but since the neutron scatters off a tiny nucleus, scattering is more point-like, and </a:t>
            </a:r>
            <a:r>
              <a:rPr lang="en-US" sz="2400" i="1" dirty="0"/>
              <a:t>f</a:t>
            </a:r>
            <a:r>
              <a:rPr lang="en-US" sz="2400" dirty="0"/>
              <a:t> is independent of </a:t>
            </a:r>
            <a:r>
              <a:rPr lang="en-US" sz="2400" dirty="0">
                <a:sym typeface="Symbol"/>
              </a:rPr>
              <a:t>. </a:t>
            </a:r>
          </a:p>
        </p:txBody>
      </p:sp>
    </p:spTree>
    <p:extLst>
      <p:ext uri="{BB962C8B-B14F-4D97-AF65-F5344CB8AC3E}">
        <p14:creationId xmlns:p14="http://schemas.microsoft.com/office/powerpoint/2010/main" val="31446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0" y="63201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Neutrons are sensitive to both the nuclear and magnetic structure.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657"/>
            <a:ext cx="900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But not constant for neutrons studying magnetism. Why?</a:t>
            </a:r>
          </a:p>
        </p:txBody>
      </p:sp>
    </p:spTree>
    <p:extLst>
      <p:ext uri="{BB962C8B-B14F-4D97-AF65-F5344CB8AC3E}">
        <p14:creationId xmlns:p14="http://schemas.microsoft.com/office/powerpoint/2010/main" val="1856646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sinqove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2958"/>
            <a:ext cx="4267200" cy="41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88042" y="2155733"/>
            <a:ext cx="43402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dirty="0"/>
              <a:t>As the magnetism arises from unpaired electrons in </a:t>
            </a:r>
            <a:r>
              <a:rPr lang="en-GB" sz="2800" i="1" dirty="0"/>
              <a:t>outer shells </a:t>
            </a:r>
            <a:r>
              <a:rPr lang="en-GB" sz="2800" dirty="0"/>
              <a:t>and not the nucleus there is a dependence on intensity, similar to the sin(</a:t>
            </a:r>
            <a:r>
              <a:rPr lang="en-GB" sz="2800" i="1" dirty="0">
                <a:latin typeface="Symbol" pitchFamily="18" charset="2"/>
              </a:rPr>
              <a:t>q) </a:t>
            </a:r>
            <a:r>
              <a:rPr lang="en-GB" sz="2800" dirty="0"/>
              <a:t>/ </a:t>
            </a:r>
            <a:r>
              <a:rPr lang="en-GB" sz="2800" i="1" dirty="0">
                <a:latin typeface="Symbol" pitchFamily="18" charset="2"/>
              </a:rPr>
              <a:t>l</a:t>
            </a:r>
            <a:r>
              <a:rPr lang="en-GB" sz="2800" dirty="0"/>
              <a:t> used for x-rays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0" y="63201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Neutrons are sensitive to both the nuclear and magnetic structure.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657"/>
            <a:ext cx="900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But not constant for neutrons studying magnetism. Why?</a:t>
            </a:r>
          </a:p>
        </p:txBody>
      </p:sp>
    </p:spTree>
    <p:extLst>
      <p:ext uri="{BB962C8B-B14F-4D97-AF65-F5344CB8AC3E}">
        <p14:creationId xmlns:p14="http://schemas.microsoft.com/office/powerpoint/2010/main" val="23020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651164" y="-460521"/>
          <a:ext cx="7910592" cy="63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486400" imgH="4389120" progId="Origin50.Graph">
                  <p:embed/>
                </p:oleObj>
              </mc:Choice>
              <mc:Fallback>
                <p:oleObj name="Graph" r:id="rId3" imgW="5486400" imgH="4389120" progId="Origin50.Graph">
                  <p:embed/>
                  <p:pic>
                    <p:nvPicPr>
                      <p:cNvPr id="145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64" y="-460521"/>
                        <a:ext cx="7910592" cy="632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24400" y="106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17.0nm LSMO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A84CD41C-75D3-48AE-97F8-A5401E8D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2AB794E5-B613-496B-99CC-C9E543E6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7">
            <a:extLst>
              <a:ext uri="{FF2B5EF4-FFF2-40B4-BE49-F238E27FC236}">
                <a16:creationId xmlns:a16="http://schemas.microsoft.com/office/drawing/2014/main" id="{02E19FA1-7877-40C6-A80D-357D3CF3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Holcomb Neutron Measurements</a:t>
            </a:r>
          </a:p>
        </p:txBody>
      </p:sp>
      <p:pic>
        <p:nvPicPr>
          <p:cNvPr id="24" name="Picture 26">
            <a:extLst>
              <a:ext uri="{FF2B5EF4-FFF2-40B4-BE49-F238E27FC236}">
                <a16:creationId xmlns:a16="http://schemas.microsoft.com/office/drawing/2014/main" id="{AF90377C-118E-4D7E-9342-CB68E0F5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245BC-95A4-4F57-9D70-DDF6ED05A5D9}"/>
              </a:ext>
            </a:extLst>
          </p:cNvPr>
          <p:cNvSpPr/>
          <p:nvPr/>
        </p:nvSpPr>
        <p:spPr>
          <a:xfrm>
            <a:off x="4724400" y="1153391"/>
            <a:ext cx="1499755" cy="28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 descr="Image result for polarized neutron reflectometry">
            <a:extLst>
              <a:ext uri="{FF2B5EF4-FFF2-40B4-BE49-F238E27FC236}">
                <a16:creationId xmlns:a16="http://schemas.microsoft.com/office/drawing/2014/main" id="{2D207605-A1A9-45A6-B3B0-32ADF7F3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2174" y="1046018"/>
            <a:ext cx="2880972" cy="117460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31F07-61D8-4E37-B5C1-BE1779374BA1}"/>
              </a:ext>
            </a:extLst>
          </p:cNvPr>
          <p:cNvSpPr/>
          <p:nvPr/>
        </p:nvSpPr>
        <p:spPr>
          <a:xfrm>
            <a:off x="7677584" y="1295400"/>
            <a:ext cx="16001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Polarized Neutron Reflectivity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Similarities with XRR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62AF0-2E49-4E6C-A920-ED9110AED5EC}"/>
              </a:ext>
            </a:extLst>
          </p:cNvPr>
          <p:cNvSpPr txBox="1"/>
          <p:nvPr/>
        </p:nvSpPr>
        <p:spPr>
          <a:xfrm>
            <a:off x="228600" y="10460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 NIST</a:t>
            </a:r>
          </a:p>
        </p:txBody>
      </p:sp>
    </p:spTree>
    <p:extLst>
      <p:ext uri="{BB962C8B-B14F-4D97-AF65-F5344CB8AC3E}">
        <p14:creationId xmlns:p14="http://schemas.microsoft.com/office/powerpoint/2010/main" val="2481779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651164" y="-460521"/>
          <a:ext cx="7910592" cy="63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486400" imgH="4389120" progId="Origin50.Graph">
                  <p:embed/>
                </p:oleObj>
              </mc:Choice>
              <mc:Fallback>
                <p:oleObj name="Graph" r:id="rId3" imgW="5486400" imgH="4389120" progId="Origin50.Graph">
                  <p:embed/>
                  <p:pic>
                    <p:nvPicPr>
                      <p:cNvPr id="145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64" y="-460521"/>
                        <a:ext cx="7910592" cy="632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760710" y="3469697"/>
          <a:ext cx="7910592" cy="63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486400" imgH="4389120" progId="Origin50.Graph">
                  <p:embed/>
                </p:oleObj>
              </mc:Choice>
              <mc:Fallback>
                <p:oleObj name="Graph" r:id="rId5" imgW="5486400" imgH="4389120" progId="Origin50.Graph">
                  <p:embed/>
                  <p:pic>
                    <p:nvPicPr>
                      <p:cNvPr id="145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10" y="3469697"/>
                        <a:ext cx="7910592" cy="632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5410200" y="5385955"/>
            <a:ext cx="2133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514600" y="4166755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4400" y="106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17.0nm LSMO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A84CD41C-75D3-48AE-97F8-A5401E8D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2AB794E5-B613-496B-99CC-C9E543E6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7">
            <a:extLst>
              <a:ext uri="{FF2B5EF4-FFF2-40B4-BE49-F238E27FC236}">
                <a16:creationId xmlns:a16="http://schemas.microsoft.com/office/drawing/2014/main" id="{02E19FA1-7877-40C6-A80D-357D3CF3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Magnetism Enhanced at Interface</a:t>
            </a:r>
          </a:p>
        </p:txBody>
      </p:sp>
      <p:pic>
        <p:nvPicPr>
          <p:cNvPr id="24" name="Picture 26">
            <a:extLst>
              <a:ext uri="{FF2B5EF4-FFF2-40B4-BE49-F238E27FC236}">
                <a16:creationId xmlns:a16="http://schemas.microsoft.com/office/drawing/2014/main" id="{AF90377C-118E-4D7E-9342-CB68E0F5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245BC-95A4-4F57-9D70-DDF6ED05A5D9}"/>
              </a:ext>
            </a:extLst>
          </p:cNvPr>
          <p:cNvSpPr/>
          <p:nvPr/>
        </p:nvSpPr>
        <p:spPr>
          <a:xfrm>
            <a:off x="4724400" y="1153391"/>
            <a:ext cx="1499755" cy="28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 descr="Image result for polarized neutron reflectometry">
            <a:extLst>
              <a:ext uri="{FF2B5EF4-FFF2-40B4-BE49-F238E27FC236}">
                <a16:creationId xmlns:a16="http://schemas.microsoft.com/office/drawing/2014/main" id="{2D207605-A1A9-45A6-B3B0-32ADF7F3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2174" y="1046018"/>
            <a:ext cx="2880972" cy="117460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31F07-61D8-4E37-B5C1-BE1779374BA1}"/>
              </a:ext>
            </a:extLst>
          </p:cNvPr>
          <p:cNvSpPr/>
          <p:nvPr/>
        </p:nvSpPr>
        <p:spPr>
          <a:xfrm>
            <a:off x="7677584" y="1295400"/>
            <a:ext cx="16001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Polarized Neutron Reflectivity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Similarities with XRR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E4322-4349-404A-8506-636E4FC4C1B8}"/>
              </a:ext>
            </a:extLst>
          </p:cNvPr>
          <p:cNvSpPr txBox="1"/>
          <p:nvPr/>
        </p:nvSpPr>
        <p:spPr>
          <a:xfrm>
            <a:off x="2317173" y="5829301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Depth dependent magnetization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351E-395C-47DA-ACEC-8BF9577B4FCD}"/>
              </a:ext>
            </a:extLst>
          </p:cNvPr>
          <p:cNvSpPr txBox="1"/>
          <p:nvPr/>
        </p:nvSpPr>
        <p:spPr>
          <a:xfrm>
            <a:off x="3919747" y="4198079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Nuclear Scattering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9DB4E-0FB6-4052-9047-58F36A66742E}"/>
              </a:ext>
            </a:extLst>
          </p:cNvPr>
          <p:cNvSpPr/>
          <p:nvPr/>
        </p:nvSpPr>
        <p:spPr>
          <a:xfrm>
            <a:off x="4104409" y="4580224"/>
            <a:ext cx="2296391" cy="71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0759-0090-405D-AF2F-1772857AF6D7}"/>
              </a:ext>
            </a:extLst>
          </p:cNvPr>
          <p:cNvSpPr txBox="1"/>
          <p:nvPr/>
        </p:nvSpPr>
        <p:spPr>
          <a:xfrm>
            <a:off x="228600" y="10460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 NIST</a:t>
            </a:r>
          </a:p>
        </p:txBody>
      </p:sp>
    </p:spTree>
    <p:extLst>
      <p:ext uri="{BB962C8B-B14F-4D97-AF65-F5344CB8AC3E}">
        <p14:creationId xmlns:p14="http://schemas.microsoft.com/office/powerpoint/2010/main" val="25009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iamond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384925" y="3257550"/>
            <a:ext cx="1008063" cy="647700"/>
            <a:chOff x="476" y="3549"/>
            <a:chExt cx="635" cy="40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76" y="3549"/>
              <a:ext cx="635" cy="408"/>
            </a:xfrm>
            <a:prstGeom prst="upArrowCallout">
              <a:avLst>
                <a:gd name="adj1" fmla="val 38909"/>
                <a:gd name="adj2" fmla="val 38909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1" y="3702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/>
                <a:t>(0,0,0)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7310438" y="2433638"/>
            <a:ext cx="1023937" cy="1462087"/>
            <a:chOff x="1467" y="2276"/>
            <a:chExt cx="645" cy="921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-2176839">
              <a:off x="1467" y="2276"/>
              <a:ext cx="502" cy="921"/>
            </a:xfrm>
            <a:prstGeom prst="upArrowCallout">
              <a:avLst>
                <a:gd name="adj1" fmla="val 12583"/>
                <a:gd name="adj2" fmla="val 17963"/>
                <a:gd name="adj3" fmla="val 35071"/>
                <a:gd name="adj4" fmla="val 46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1613" y="2760"/>
            <a:ext cx="49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252" imgH="393529" progId="Equation.3">
                    <p:embed/>
                  </p:oleObj>
                </mc:Choice>
                <mc:Fallback>
                  <p:oleObj name="Equation" r:id="rId4" imgW="571252" imgH="393529" progId="Equation.3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760"/>
                          <a:ext cx="499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Predict for Diamond </a:t>
            </a:r>
            <a:br>
              <a:rPr lang="en-US" b="1" dirty="0"/>
            </a:br>
            <a:r>
              <a:rPr lang="en-US" sz="3600" b="1" dirty="0"/>
              <a:t>along one direction (try 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163" y="5894388"/>
            <a:ext cx="1493837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943600" y="5181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324600" y="510540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P=2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001000" y="4146884"/>
            <a:ext cx="9191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969000" y="4310360"/>
            <a:ext cx="2989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/>
              <a:t>fcc</a:t>
            </a:r>
            <a:r>
              <a:rPr lang="en-US" sz="2400" dirty="0"/>
              <a:t> lattice with  basis</a:t>
            </a:r>
          </a:p>
        </p:txBody>
      </p:sp>
    </p:spTree>
    <p:extLst>
      <p:ext uri="{BB962C8B-B14F-4D97-AF65-F5344CB8AC3E}">
        <p14:creationId xmlns:p14="http://schemas.microsoft.com/office/powerpoint/2010/main" val="25223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651164" y="-460521"/>
          <a:ext cx="7910592" cy="63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486400" imgH="4389120" progId="Origin50.Graph">
                  <p:embed/>
                </p:oleObj>
              </mc:Choice>
              <mc:Fallback>
                <p:oleObj name="Graph" r:id="rId3" imgW="5486400" imgH="4389120" progId="Origin50.Graph">
                  <p:embed/>
                  <p:pic>
                    <p:nvPicPr>
                      <p:cNvPr id="145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64" y="-460521"/>
                        <a:ext cx="7910592" cy="632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760710" y="3469697"/>
          <a:ext cx="7910592" cy="632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486400" imgH="4389120" progId="Origin50.Graph">
                  <p:embed/>
                </p:oleObj>
              </mc:Choice>
              <mc:Fallback>
                <p:oleObj name="Graph" r:id="rId5" imgW="5486400" imgH="4389120" progId="Origin50.Graph">
                  <p:embed/>
                  <p:pic>
                    <p:nvPicPr>
                      <p:cNvPr id="145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10" y="3469697"/>
                        <a:ext cx="7910592" cy="632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5410200" y="5385955"/>
            <a:ext cx="2133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514600" y="4166755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4400" y="106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17.0nm LSMO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A84CD41C-75D3-48AE-97F8-A5401E8D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2AB794E5-B613-496B-99CC-C9E543E6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7">
            <a:extLst>
              <a:ext uri="{FF2B5EF4-FFF2-40B4-BE49-F238E27FC236}">
                <a16:creationId xmlns:a16="http://schemas.microsoft.com/office/drawing/2014/main" id="{02E19FA1-7877-40C6-A80D-357D3CF3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Magnetism Enhanced at Interface</a:t>
            </a:r>
          </a:p>
        </p:txBody>
      </p:sp>
      <p:pic>
        <p:nvPicPr>
          <p:cNvPr id="24" name="Picture 26">
            <a:extLst>
              <a:ext uri="{FF2B5EF4-FFF2-40B4-BE49-F238E27FC236}">
                <a16:creationId xmlns:a16="http://schemas.microsoft.com/office/drawing/2014/main" id="{AF90377C-118E-4D7E-9342-CB68E0F5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245BC-95A4-4F57-9D70-DDF6ED05A5D9}"/>
              </a:ext>
            </a:extLst>
          </p:cNvPr>
          <p:cNvSpPr/>
          <p:nvPr/>
        </p:nvSpPr>
        <p:spPr>
          <a:xfrm>
            <a:off x="4724400" y="1153391"/>
            <a:ext cx="1499755" cy="28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 descr="Image result for polarized neutron reflectometry">
            <a:extLst>
              <a:ext uri="{FF2B5EF4-FFF2-40B4-BE49-F238E27FC236}">
                <a16:creationId xmlns:a16="http://schemas.microsoft.com/office/drawing/2014/main" id="{2D207605-A1A9-45A6-B3B0-32ADF7F3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2174" y="1046018"/>
            <a:ext cx="2880972" cy="117460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31F07-61D8-4E37-B5C1-BE1779374BA1}"/>
              </a:ext>
            </a:extLst>
          </p:cNvPr>
          <p:cNvSpPr/>
          <p:nvPr/>
        </p:nvSpPr>
        <p:spPr>
          <a:xfrm>
            <a:off x="7677584" y="1295400"/>
            <a:ext cx="16001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Polarized Neutron Reflectivity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121FF"/>
                </a:solidFill>
              </a:rPr>
              <a:t>Similarities with XRR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E4322-4349-404A-8506-636E4FC4C1B8}"/>
              </a:ext>
            </a:extLst>
          </p:cNvPr>
          <p:cNvSpPr txBox="1"/>
          <p:nvPr/>
        </p:nvSpPr>
        <p:spPr>
          <a:xfrm>
            <a:off x="2317173" y="5829301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Depth dependent magnetization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351E-395C-47DA-ACEC-8BF9577B4FCD}"/>
              </a:ext>
            </a:extLst>
          </p:cNvPr>
          <p:cNvSpPr txBox="1"/>
          <p:nvPr/>
        </p:nvSpPr>
        <p:spPr>
          <a:xfrm>
            <a:off x="3919747" y="4198079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Nuclear Scattering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9DB4E-0FB6-4052-9047-58F36A66742E}"/>
              </a:ext>
            </a:extLst>
          </p:cNvPr>
          <p:cNvSpPr/>
          <p:nvPr/>
        </p:nvSpPr>
        <p:spPr>
          <a:xfrm>
            <a:off x="4104409" y="4580224"/>
            <a:ext cx="2296391" cy="71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BE51D-1754-4326-A8B5-0CF3DB2C783F}"/>
              </a:ext>
            </a:extLst>
          </p:cNvPr>
          <p:cNvSpPr/>
          <p:nvPr/>
        </p:nvSpPr>
        <p:spPr>
          <a:xfrm>
            <a:off x="6432839" y="4197927"/>
            <a:ext cx="1142999" cy="2109353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F4A31-7CA4-405B-904B-03185C1DF80C}"/>
              </a:ext>
            </a:extLst>
          </p:cNvPr>
          <p:cNvSpPr txBox="1"/>
          <p:nvPr/>
        </p:nvSpPr>
        <p:spPr>
          <a:xfrm>
            <a:off x="6167650" y="5433357"/>
            <a:ext cx="131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“Dead” Layer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4C4FDA-798E-4D59-B2CD-A138428ED4F1}"/>
              </a:ext>
            </a:extLst>
          </p:cNvPr>
          <p:cNvSpPr/>
          <p:nvPr/>
        </p:nvSpPr>
        <p:spPr>
          <a:xfrm>
            <a:off x="2468284" y="4223464"/>
            <a:ext cx="1405148" cy="2060669"/>
          </a:xfrm>
          <a:prstGeom prst="rect">
            <a:avLst/>
          </a:prstGeom>
          <a:solidFill>
            <a:srgbClr val="00B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744F9C-E27D-44A8-A453-8BC67BF0F92A}"/>
              </a:ext>
            </a:extLst>
          </p:cNvPr>
          <p:cNvSpPr txBox="1"/>
          <p:nvPr/>
        </p:nvSpPr>
        <p:spPr>
          <a:xfrm>
            <a:off x="2514599" y="4602084"/>
            <a:ext cx="131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Enhanced Magnetism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855B0-8E72-47A9-AC64-F49B0B315A38}"/>
              </a:ext>
            </a:extLst>
          </p:cNvPr>
          <p:cNvSpPr txBox="1"/>
          <p:nvPr/>
        </p:nvSpPr>
        <p:spPr>
          <a:xfrm>
            <a:off x="228600" y="10460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 NIST</a:t>
            </a:r>
          </a:p>
        </p:txBody>
      </p:sp>
    </p:spTree>
    <p:extLst>
      <p:ext uri="{BB962C8B-B14F-4D97-AF65-F5344CB8AC3E}">
        <p14:creationId xmlns:p14="http://schemas.microsoft.com/office/powerpoint/2010/main" val="35326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8" grpId="0" animBg="1"/>
      <p:bldP spid="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iamond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384925" y="3257550"/>
            <a:ext cx="1008063" cy="647700"/>
            <a:chOff x="476" y="3549"/>
            <a:chExt cx="635" cy="40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76" y="3549"/>
              <a:ext cx="635" cy="408"/>
            </a:xfrm>
            <a:prstGeom prst="upArrowCallout">
              <a:avLst>
                <a:gd name="adj1" fmla="val 38909"/>
                <a:gd name="adj2" fmla="val 38909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1" y="3702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/>
                <a:t>(0,0,0)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7310438" y="2433638"/>
            <a:ext cx="1023937" cy="1462087"/>
            <a:chOff x="1467" y="2276"/>
            <a:chExt cx="645" cy="921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-2176839">
              <a:off x="1467" y="2276"/>
              <a:ext cx="502" cy="921"/>
            </a:xfrm>
            <a:prstGeom prst="upArrowCallout">
              <a:avLst>
                <a:gd name="adj1" fmla="val 12583"/>
                <a:gd name="adj2" fmla="val 17963"/>
                <a:gd name="adj3" fmla="val 35071"/>
                <a:gd name="adj4" fmla="val 46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1613" y="2760"/>
            <a:ext cx="49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252" imgH="393529" progId="Equation.3">
                    <p:embed/>
                  </p:oleObj>
                </mc:Choice>
                <mc:Fallback>
                  <p:oleObj name="Equation" r:id="rId4" imgW="571252" imgH="393529" progId="Equation.3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760"/>
                          <a:ext cx="499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Predict for Diamond </a:t>
            </a:r>
            <a:br>
              <a:rPr lang="en-US" b="1" dirty="0"/>
            </a:br>
            <a:r>
              <a:rPr lang="en-US" sz="3600" b="1" dirty="0"/>
              <a:t>along one direction (try 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163" y="5894388"/>
            <a:ext cx="1493837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943600" y="5181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324600" y="510540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P=2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9690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324600" y="5653088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2x3=6 branches expected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001000" y="4146884"/>
            <a:ext cx="9191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969000" y="4310360"/>
            <a:ext cx="2989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/>
              <a:t>fcc</a:t>
            </a:r>
            <a:r>
              <a:rPr lang="en-US" sz="2400" dirty="0"/>
              <a:t> lattice with  basis</a:t>
            </a:r>
          </a:p>
        </p:txBody>
      </p:sp>
    </p:spTree>
    <p:extLst>
      <p:ext uri="{BB962C8B-B14F-4D97-AF65-F5344CB8AC3E}">
        <p14:creationId xmlns:p14="http://schemas.microsoft.com/office/powerpoint/2010/main" val="29006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58CEF7-1653-44F6-A58F-DEE5F7B0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" y="1507331"/>
            <a:ext cx="2705100" cy="5181600"/>
          </a:xfrm>
          <a:prstGeom prst="rect">
            <a:avLst/>
          </a:prstGeom>
        </p:spPr>
      </p:pic>
      <p:pic>
        <p:nvPicPr>
          <p:cNvPr id="11" name="Picture 3" descr="diamond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384925" y="3257550"/>
            <a:ext cx="1008063" cy="647700"/>
            <a:chOff x="476" y="3549"/>
            <a:chExt cx="635" cy="40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76" y="3549"/>
              <a:ext cx="635" cy="408"/>
            </a:xfrm>
            <a:prstGeom prst="upArrowCallout">
              <a:avLst>
                <a:gd name="adj1" fmla="val 38909"/>
                <a:gd name="adj2" fmla="val 38909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1" y="3702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/>
                <a:t>(0,0,0)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7310438" y="2433638"/>
            <a:ext cx="1023937" cy="1462087"/>
            <a:chOff x="1467" y="2276"/>
            <a:chExt cx="645" cy="921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-2176839">
              <a:off x="1467" y="2276"/>
              <a:ext cx="502" cy="921"/>
            </a:xfrm>
            <a:prstGeom prst="upArrowCallout">
              <a:avLst>
                <a:gd name="adj1" fmla="val 12583"/>
                <a:gd name="adj2" fmla="val 17963"/>
                <a:gd name="adj3" fmla="val 35071"/>
                <a:gd name="adj4" fmla="val 46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1613" y="2760"/>
            <a:ext cx="49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252" imgH="393529" progId="Equation.3">
                    <p:embed/>
                  </p:oleObj>
                </mc:Choice>
                <mc:Fallback>
                  <p:oleObj name="Equation" r:id="rId5" imgW="571252" imgH="393529" progId="Equation.3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760"/>
                          <a:ext cx="499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Predict for Diamond </a:t>
            </a:r>
            <a:br>
              <a:rPr lang="en-US" b="1" dirty="0"/>
            </a:br>
            <a:r>
              <a:rPr lang="en-US" sz="3600" b="1" dirty="0"/>
              <a:t>along one direction (try 001)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6200" y="1338263"/>
            <a:ext cx="7132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dirty="0"/>
              <a:t>http://exciting-code.org/phonon-properties-in-diamond-structure-crystals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163" y="5894388"/>
            <a:ext cx="1493837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943600" y="5181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324600" y="510540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P=2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9690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324600" y="5653088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2x3=6 branches expected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001000" y="4146884"/>
            <a:ext cx="9191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969000" y="4310360"/>
            <a:ext cx="2989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/>
              <a:t>fcc</a:t>
            </a:r>
            <a:r>
              <a:rPr lang="en-US" sz="2400" dirty="0"/>
              <a:t> lattice with  basis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E6E2E-D4E8-457D-B63F-D751C7A61E66}"/>
              </a:ext>
            </a:extLst>
          </p:cNvPr>
          <p:cNvSpPr txBox="1"/>
          <p:nvPr/>
        </p:nvSpPr>
        <p:spPr>
          <a:xfrm>
            <a:off x="2746027" y="5715000"/>
            <a:ext cx="281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Which branch is which?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(acoustic, longitudinal, optical, transverse)</a:t>
            </a:r>
          </a:p>
        </p:txBody>
      </p:sp>
    </p:spTree>
    <p:extLst>
      <p:ext uri="{BB962C8B-B14F-4D97-AF65-F5344CB8AC3E}">
        <p14:creationId xmlns:p14="http://schemas.microsoft.com/office/powerpoint/2010/main" val="42180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/>
      <p:bldP spid="20" grpId="0" animBg="1"/>
      <p:bldP spid="21" grpId="0"/>
      <p:bldP spid="2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58CEF7-1653-44F6-A58F-DEE5F7B0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" y="1507331"/>
            <a:ext cx="2705100" cy="5181600"/>
          </a:xfrm>
          <a:prstGeom prst="rect">
            <a:avLst/>
          </a:prstGeom>
        </p:spPr>
      </p:pic>
      <p:pic>
        <p:nvPicPr>
          <p:cNvPr id="11" name="Picture 3" descr="diamond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384925" y="3257550"/>
            <a:ext cx="1008063" cy="647700"/>
            <a:chOff x="476" y="3549"/>
            <a:chExt cx="635" cy="40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76" y="3549"/>
              <a:ext cx="635" cy="408"/>
            </a:xfrm>
            <a:prstGeom prst="upArrowCallout">
              <a:avLst>
                <a:gd name="adj1" fmla="val 38909"/>
                <a:gd name="adj2" fmla="val 38909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1" y="3702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/>
                <a:t>(0,0,0)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7310438" y="2433638"/>
            <a:ext cx="1023937" cy="1462087"/>
            <a:chOff x="1467" y="2276"/>
            <a:chExt cx="645" cy="921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-2176839">
              <a:off x="1467" y="2276"/>
              <a:ext cx="502" cy="921"/>
            </a:xfrm>
            <a:prstGeom prst="upArrowCallout">
              <a:avLst>
                <a:gd name="adj1" fmla="val 12583"/>
                <a:gd name="adj2" fmla="val 17963"/>
                <a:gd name="adj3" fmla="val 35071"/>
                <a:gd name="adj4" fmla="val 46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1613" y="2760"/>
            <a:ext cx="49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252" imgH="393529" progId="Equation.3">
                    <p:embed/>
                  </p:oleObj>
                </mc:Choice>
                <mc:Fallback>
                  <p:oleObj name="Equation" r:id="rId5" imgW="571252" imgH="393529" progId="Equation.3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760"/>
                          <a:ext cx="499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Predict for Diamond </a:t>
            </a:r>
            <a:br>
              <a:rPr lang="en-US" b="1" dirty="0"/>
            </a:br>
            <a:r>
              <a:rPr lang="en-US" sz="3600" b="1" dirty="0"/>
              <a:t>along one direction (try 001)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6200" y="1338263"/>
            <a:ext cx="7132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dirty="0"/>
              <a:t>http://exciting-code.org/phonon-properties-in-diamond-structure-crystals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163" y="5894388"/>
            <a:ext cx="1493837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943600" y="5181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324600" y="510540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P=2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9690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324600" y="5653088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2x3=6 branches expected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001000" y="4146884"/>
            <a:ext cx="9191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969000" y="4310360"/>
            <a:ext cx="2989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/>
              <a:t>fcc</a:t>
            </a:r>
            <a:r>
              <a:rPr lang="en-US" sz="2400" dirty="0"/>
              <a:t> lattice with  basis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1676400" y="3276600"/>
            <a:ext cx="3962400" cy="914400"/>
          </a:xfrm>
          <a:prstGeom prst="leftArrowCallout">
            <a:avLst>
              <a:gd name="adj1" fmla="val 25000"/>
              <a:gd name="adj2" fmla="val 25000"/>
              <a:gd name="adj3" fmla="val 7222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L</a:t>
            </a:r>
            <a:r>
              <a:rPr lang="en-US" sz="1800" dirty="0"/>
              <a:t>ongitudinal </a:t>
            </a:r>
            <a:r>
              <a:rPr lang="en-US" sz="1800" b="1" dirty="0">
                <a:solidFill>
                  <a:srgbClr val="FF0000"/>
                </a:solidFill>
              </a:rPr>
              <a:t>A</a:t>
            </a:r>
            <a:r>
              <a:rPr lang="en-US" sz="1800" dirty="0"/>
              <a:t>coustic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2133600" y="1724025"/>
            <a:ext cx="3733800" cy="914400"/>
          </a:xfrm>
          <a:prstGeom prst="leftArrowCallout">
            <a:avLst>
              <a:gd name="adj1" fmla="val 25000"/>
              <a:gd name="adj2" fmla="val 25000"/>
              <a:gd name="adj3" fmla="val 68056"/>
              <a:gd name="adj4" fmla="val 75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L</a:t>
            </a:r>
            <a:r>
              <a:rPr lang="en-US" sz="1800"/>
              <a:t>ongitudinal </a:t>
            </a:r>
            <a:r>
              <a:rPr lang="en-US" sz="1800" b="1">
                <a:solidFill>
                  <a:srgbClr val="FF0000"/>
                </a:solidFill>
              </a:rPr>
              <a:t>O</a:t>
            </a:r>
            <a:r>
              <a:rPr lang="en-US" sz="1800"/>
              <a:t>ptical</a:t>
            </a:r>
          </a:p>
        </p:txBody>
      </p: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1295400" y="4572000"/>
            <a:ext cx="3962400" cy="914400"/>
            <a:chOff x="720" y="2832"/>
            <a:chExt cx="2496" cy="576"/>
          </a:xfrm>
        </p:grpSpPr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720" y="2832"/>
              <a:ext cx="2496" cy="576"/>
            </a:xfrm>
            <a:prstGeom prst="leftArrowCallout">
              <a:avLst>
                <a:gd name="adj1" fmla="val 25000"/>
                <a:gd name="adj2" fmla="val 25000"/>
                <a:gd name="adj3" fmla="val 72222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</a:rPr>
                <a:t>T</a:t>
              </a:r>
              <a:r>
                <a:rPr lang="en-US" sz="1800"/>
                <a:t>ransversal </a:t>
              </a:r>
              <a:r>
                <a:rPr lang="en-US" sz="1800" b="1">
                  <a:solidFill>
                    <a:srgbClr val="FF0000"/>
                  </a:solidFill>
                </a:rPr>
                <a:t>A</a:t>
              </a:r>
              <a:r>
                <a:rPr lang="en-US" sz="1800"/>
                <a:t>coustic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1946" y="3168"/>
              <a:ext cx="8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degenerate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2514600" y="2333625"/>
            <a:ext cx="3352800" cy="946150"/>
            <a:chOff x="1488" y="1173"/>
            <a:chExt cx="2112" cy="596"/>
          </a:xfrm>
        </p:grpSpPr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1488" y="1173"/>
              <a:ext cx="2112" cy="576"/>
            </a:xfrm>
            <a:prstGeom prst="leftArrowCallout">
              <a:avLst>
                <a:gd name="adj1" fmla="val 22917"/>
                <a:gd name="adj2" fmla="val 25000"/>
                <a:gd name="adj3" fmla="val 46173"/>
                <a:gd name="adj4" fmla="val 843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</a:rPr>
                <a:t>T</a:t>
              </a:r>
              <a:r>
                <a:rPr lang="en-US" sz="1800"/>
                <a:t>ransversal </a:t>
              </a:r>
              <a:r>
                <a:rPr lang="en-US" sz="1800" b="1">
                  <a:solidFill>
                    <a:srgbClr val="FF0000"/>
                  </a:solidFill>
                </a:rPr>
                <a:t>O</a:t>
              </a:r>
              <a:r>
                <a:rPr lang="en-US" sz="1800"/>
                <a:t>ptical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160" y="1536"/>
              <a:ext cx="8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degenerate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AE6E2E-D4E8-457D-B63F-D751C7A61E66}"/>
              </a:ext>
            </a:extLst>
          </p:cNvPr>
          <p:cNvSpPr txBox="1"/>
          <p:nvPr/>
        </p:nvSpPr>
        <p:spPr>
          <a:xfrm>
            <a:off x="2746027" y="5715000"/>
            <a:ext cx="281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Which branch is which?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(acoustic, longitudinal, optical, transverse)</a:t>
            </a:r>
          </a:p>
        </p:txBody>
      </p:sp>
    </p:spTree>
    <p:extLst>
      <p:ext uri="{BB962C8B-B14F-4D97-AF65-F5344CB8AC3E}">
        <p14:creationId xmlns:p14="http://schemas.microsoft.com/office/powerpoint/2010/main" val="14002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/>
      <p:bldP spid="20" grpId="0" animBg="1"/>
      <p:bldP spid="21" grpId="0"/>
      <p:bldP spid="22" grpId="0" animBg="1"/>
      <p:bldP spid="24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2" name="Picture 6" descr="http://www.craigbanksresearch.com/attachments/Image/graphene_sheet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49" y="1109216"/>
            <a:ext cx="3727434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guess what this is?</a:t>
            </a:r>
            <a:br>
              <a:rPr lang="en-US" dirty="0"/>
            </a:br>
            <a:r>
              <a:rPr lang="en-US" dirty="0"/>
              <a:t>What makes this look quite different?</a:t>
            </a:r>
          </a:p>
        </p:txBody>
      </p:sp>
      <p:pic>
        <p:nvPicPr>
          <p:cNvPr id="193538" name="Picture 2" descr="\includegraphics[width=\textwidth]{figures/FC-Eq.eps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200" y="2667000"/>
            <a:ext cx="997370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ioffe.ru/SVA/NSM/Semicond/Append/figs/fmd21_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78995"/>
            <a:ext cx="3257550" cy="251813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064458" y="13354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How could we measure this?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measurements before from neutrons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6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912257" y="-54756"/>
            <a:ext cx="7010400" cy="973932"/>
          </a:xfrm>
        </p:spPr>
        <p:txBody>
          <a:bodyPr/>
          <a:lstStyle/>
          <a:p>
            <a:r>
              <a:rPr lang="tr-TR" sz="3200" b="1" dirty="0">
                <a:latin typeface="Book Antiqua" pitchFamily="18" charset="0"/>
              </a:rPr>
              <a:t>Dif</a:t>
            </a:r>
            <a:r>
              <a:rPr lang="en-US" sz="3200" b="1" dirty="0">
                <a:latin typeface="Book Antiqua" pitchFamily="18" charset="0"/>
              </a:rPr>
              <a:t>f</a:t>
            </a:r>
            <a:r>
              <a:rPr lang="tr-TR" sz="3200" b="1" dirty="0">
                <a:latin typeface="Book Antiqua" pitchFamily="18" charset="0"/>
              </a:rPr>
              <a:t>raction  Methods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05228" y="3200400"/>
            <a:ext cx="8817429" cy="1868099"/>
            <a:chOff x="734" y="629"/>
            <a:chExt cx="2880" cy="862"/>
          </a:xfrm>
        </p:grpSpPr>
        <p:cxnSp>
          <p:nvCxnSpPr>
            <p:cNvPr id="174084" name="_s174084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607" y="630"/>
              <a:ext cx="143" cy="1007"/>
            </a:xfrm>
            <a:prstGeom prst="bentConnector3">
              <a:avLst>
                <a:gd name="adj1" fmla="val 444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85" name="_s174085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2103" y="1133"/>
              <a:ext cx="143" cy="1"/>
            </a:xfrm>
            <a:prstGeom prst="bentConnector3">
              <a:avLst>
                <a:gd name="adj1" fmla="val 444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086" name="_s17408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599" y="629"/>
              <a:ext cx="143" cy="1009"/>
            </a:xfrm>
            <a:prstGeom prst="bentConnector3">
              <a:avLst>
                <a:gd name="adj1" fmla="val 444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74087"/>
            <p:cNvSpPr>
              <a:spLocks noChangeArrowheads="1"/>
            </p:cNvSpPr>
            <p:nvPr/>
          </p:nvSpPr>
          <p:spPr bwMode="auto">
            <a:xfrm>
              <a:off x="1743" y="629"/>
              <a:ext cx="863" cy="4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276" tIns="33138" rIns="66276" bIns="33138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Tx/>
                <a:buNone/>
                <a:tabLst/>
              </a:pPr>
              <a:r>
                <a:rPr kumimoji="0" lang="tr-TR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Diffraction</a:t>
              </a:r>
            </a:p>
          </p:txBody>
        </p:sp>
        <p:sp>
          <p:nvSpPr>
            <p:cNvPr id="4" name="_s174088"/>
            <p:cNvSpPr>
              <a:spLocks noChangeArrowheads="1"/>
            </p:cNvSpPr>
            <p:nvPr/>
          </p:nvSpPr>
          <p:spPr bwMode="auto">
            <a:xfrm>
              <a:off x="734" y="1205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276" tIns="33138" rIns="66276" bIns="33138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Tx/>
                <a:buNone/>
                <a:tabLst/>
              </a:pPr>
              <a:r>
                <a:rPr kumimoji="0" lang="tr-TR" sz="24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X-ray</a:t>
              </a:r>
            </a:p>
          </p:txBody>
        </p:sp>
        <p:sp>
          <p:nvSpPr>
            <p:cNvPr id="6" name="_s174089"/>
            <p:cNvSpPr>
              <a:spLocks noChangeArrowheads="1"/>
            </p:cNvSpPr>
            <p:nvPr/>
          </p:nvSpPr>
          <p:spPr bwMode="auto">
            <a:xfrm>
              <a:off x="1742" y="1205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276" tIns="33138" rIns="66276" bIns="33138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Tx/>
                <a:buNone/>
                <a:tabLst/>
              </a:pPr>
              <a:r>
                <a:rPr kumimoji="0" lang="tr-TR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Neutron</a:t>
              </a:r>
            </a:p>
          </p:txBody>
        </p:sp>
        <p:sp>
          <p:nvSpPr>
            <p:cNvPr id="7" name="_s174090"/>
            <p:cNvSpPr>
              <a:spLocks noChangeArrowheads="1"/>
            </p:cNvSpPr>
            <p:nvPr/>
          </p:nvSpPr>
          <p:spPr bwMode="auto">
            <a:xfrm>
              <a:off x="2750" y="1205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276" tIns="33138" rIns="66276" bIns="33138" numCol="1" anchor="ctr" anchorCtr="0" compatLnSpc="1">
              <a:prstTxWarp prst="textNoShape">
                <a:avLst/>
              </a:prstTxWarp>
            </a:bodyPr>
            <a:lstStyle>
              <a:lvl1pPr marL="660400" indent="-66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60400" marR="0" lvl="0" indent="-6604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Tx/>
                <a:buNone/>
                <a:tabLst/>
              </a:pPr>
              <a:r>
                <a:rPr kumimoji="0" lang="tr-TR" sz="2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Electron</a:t>
              </a:r>
            </a:p>
          </p:txBody>
        </p:sp>
      </p:grpSp>
      <p:sp>
        <p:nvSpPr>
          <p:cNvPr id="311326" name="Rectangle 30"/>
          <p:cNvSpPr>
            <a:spLocks noChangeArrowheads="1"/>
          </p:cNvSpPr>
          <p:nvPr/>
        </p:nvSpPr>
        <p:spPr bwMode="auto">
          <a:xfrm>
            <a:off x="244929" y="5473005"/>
            <a:ext cx="853802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The physical basis for the diffraction of electron and neutron beams is the same as that for the diffraction of X</a:t>
            </a:r>
            <a:r>
              <a:rPr lang="en-US" sz="2800" dirty="0"/>
              <a:t>-</a:t>
            </a:r>
            <a:r>
              <a:rPr lang="tr-TR" sz="2800" dirty="0"/>
              <a:t>rays, the only </a:t>
            </a:r>
            <a:r>
              <a:rPr lang="tr-TR" sz="2800" dirty="0">
                <a:solidFill>
                  <a:srgbClr val="FF0000"/>
                </a:solidFill>
              </a:rPr>
              <a:t>difference </a:t>
            </a:r>
            <a:r>
              <a:rPr lang="en-US" sz="2800" dirty="0">
                <a:solidFill>
                  <a:srgbClr val="FF0000"/>
                </a:solidFill>
              </a:rPr>
              <a:t>is </a:t>
            </a:r>
            <a:r>
              <a:rPr lang="tr-TR" sz="2800" dirty="0">
                <a:solidFill>
                  <a:srgbClr val="FF0000"/>
                </a:solidFill>
              </a:rPr>
              <a:t>the mechanism </a:t>
            </a:r>
            <a:r>
              <a:rPr lang="tr-TR" sz="2800" dirty="0"/>
              <a:t>of scattering.</a:t>
            </a:r>
            <a:endParaRPr lang="en-US" sz="2800" dirty="0"/>
          </a:p>
        </p:txBody>
      </p:sp>
      <p:pic>
        <p:nvPicPr>
          <p:cNvPr id="185346" name="Picture 2" descr="http://www.gearthblog.com/blog/archives/2012/01/08/wave-diffr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" y="82695"/>
            <a:ext cx="2553323" cy="14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66" y="836716"/>
            <a:ext cx="2962391" cy="2877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9" y="1724122"/>
            <a:ext cx="5804848" cy="13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75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9280</TotalTime>
  <Words>2785</Words>
  <Application>Microsoft Office PowerPoint</Application>
  <PresentationFormat>On-screen Show (4:3)</PresentationFormat>
  <Paragraphs>386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Times New Roman</vt:lpstr>
      <vt:lpstr>ArialMT</vt:lpstr>
      <vt:lpstr>Arial</vt:lpstr>
      <vt:lpstr>Wingdings</vt:lpstr>
      <vt:lpstr>Book Antiqua</vt:lpstr>
      <vt:lpstr>Symbol</vt:lpstr>
      <vt:lpstr>Comic Sans MS</vt:lpstr>
      <vt:lpstr>Arial-ItalicMT</vt:lpstr>
      <vt:lpstr>Default Design</vt:lpstr>
      <vt:lpstr>Equation</vt:lpstr>
      <vt:lpstr>Document</vt:lpstr>
      <vt:lpstr>Graph</vt:lpstr>
      <vt:lpstr>PowerPoint Presentation</vt:lpstr>
      <vt:lpstr>PowerPoint Presentation</vt:lpstr>
      <vt:lpstr>Predict for Diamond  along one direction (try 001)</vt:lpstr>
      <vt:lpstr>Predict for Diamond  along one direction (try 001)</vt:lpstr>
      <vt:lpstr>Predict for Diamond  along one direction (try 001)</vt:lpstr>
      <vt:lpstr>Predict for Diamond  along one direction (try 001)</vt:lpstr>
      <vt:lpstr>Predict for Diamond  along one direction (try 001)</vt:lpstr>
      <vt:lpstr>Can you guess what this is? What makes this look quite different?</vt:lpstr>
      <vt:lpstr>Diffraction  Methods</vt:lpstr>
      <vt:lpstr>Advantages and disadvantages of X-rays</vt:lpstr>
      <vt:lpstr>Neutron Diffraction for Phonons</vt:lpstr>
      <vt:lpstr>The energy of other methods</vt:lpstr>
      <vt:lpstr>Neutron Diffraction</vt:lpstr>
      <vt:lpstr>Oak Ridge, Tennessee</vt:lpstr>
      <vt:lpstr>Oak Ridge, Tennessee</vt:lpstr>
      <vt:lpstr>PowerPoint Presentation</vt:lpstr>
      <vt:lpstr>PowerPoint Presentation</vt:lpstr>
      <vt:lpstr>PowerPoint Presentation</vt:lpstr>
      <vt:lpstr>PowerPoint Presentation</vt:lpstr>
      <vt:lpstr>Phonon spectroscopy = </vt:lpstr>
      <vt:lpstr>Phonon spectroscopy = </vt:lpstr>
      <vt:lpstr>Phonon spectroscopy = </vt:lpstr>
      <vt:lpstr>Phonon spectroscopy = </vt:lpstr>
      <vt:lpstr>Phonon spectroscopy = </vt:lpstr>
      <vt:lpstr>Phonon spectroscopy = </vt:lpstr>
      <vt:lpstr>Phonon spectroscopy =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Cubic Magnetic Super-Structure showing only magnetic elements</vt:lpstr>
      <vt:lpstr>PowerPoint Presentation</vt:lpstr>
      <vt:lpstr>PowerPoint Presentation</vt:lpstr>
      <vt:lpstr>Consider Neutron Diffraction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Technology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Myles</dc:creator>
  <cp:lastModifiedBy>Mikel Holcomb</cp:lastModifiedBy>
  <cp:revision>236</cp:revision>
  <dcterms:created xsi:type="dcterms:W3CDTF">2010-10-25T20:39:37Z</dcterms:created>
  <dcterms:modified xsi:type="dcterms:W3CDTF">2022-10-11T13:31:02Z</dcterms:modified>
</cp:coreProperties>
</file>